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617" r:id="rId2"/>
    <p:sldId id="618" r:id="rId3"/>
    <p:sldId id="619" r:id="rId4"/>
    <p:sldId id="620" r:id="rId5"/>
    <p:sldId id="621" r:id="rId6"/>
    <p:sldId id="622" r:id="rId7"/>
    <p:sldId id="623" r:id="rId8"/>
    <p:sldId id="624" r:id="rId9"/>
    <p:sldId id="625" r:id="rId10"/>
    <p:sldId id="626" r:id="rId11"/>
    <p:sldId id="627" r:id="rId12"/>
    <p:sldId id="628" r:id="rId13"/>
    <p:sldId id="629" r:id="rId14"/>
    <p:sldId id="630" r:id="rId15"/>
    <p:sldId id="631" r:id="rId16"/>
    <p:sldId id="632" r:id="rId17"/>
    <p:sldId id="633" r:id="rId18"/>
    <p:sldId id="634" r:id="rId19"/>
    <p:sldId id="635" r:id="rId20"/>
    <p:sldId id="636" r:id="rId21"/>
    <p:sldId id="637" r:id="rId22"/>
    <p:sldId id="638" r:id="rId23"/>
    <p:sldId id="639" r:id="rId24"/>
    <p:sldId id="640" r:id="rId25"/>
    <p:sldId id="641" r:id="rId26"/>
    <p:sldId id="642" r:id="rId27"/>
    <p:sldId id="643" r:id="rId28"/>
    <p:sldId id="644" r:id="rId29"/>
    <p:sldId id="645" r:id="rId30"/>
    <p:sldId id="646" r:id="rId31"/>
    <p:sldId id="647" r:id="rId32"/>
    <p:sldId id="648" r:id="rId33"/>
    <p:sldId id="649" r:id="rId34"/>
    <p:sldId id="650" r:id="rId35"/>
    <p:sldId id="651" r:id="rId36"/>
    <p:sldId id="652" r:id="rId37"/>
    <p:sldId id="653" r:id="rId38"/>
    <p:sldId id="654" r:id="rId39"/>
    <p:sldId id="655" r:id="rId40"/>
  </p:sldIdLst>
  <p:sldSz cx="12192000" cy="6858000"/>
  <p:notesSz cx="6742113" cy="98726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втор" initials="A" lastIdx="0" clrIdx="8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C2B08"/>
    <a:srgbClr val="35C98D"/>
    <a:srgbClr val="A6D4F4"/>
    <a:srgbClr val="BD2B03"/>
    <a:srgbClr val="393E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34" autoAdjust="0"/>
    <p:restoredTop sz="93000" autoAdjust="0"/>
  </p:normalViewPr>
  <p:slideViewPr>
    <p:cSldViewPr>
      <p:cViewPr>
        <p:scale>
          <a:sx n="60" d="100"/>
          <a:sy n="60" d="100"/>
        </p:scale>
        <p:origin x="-882" y="-270"/>
      </p:cViewPr>
      <p:guideLst>
        <p:guide orient="horz" pos="981"/>
        <p:guide pos="767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200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8971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3B771EB-9BB1-4FD8-AED3-4FA6EBDE430F}" type="datetimeFigureOut">
              <a:rPr lang="ru-RU"/>
              <a:pPr>
                <a:defRPr/>
              </a:pPr>
              <a:t>13.07.2017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8971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F600498-F853-4C3B-82C7-2CE8B4C9433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79920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56749AC-8C3D-40FC-8944-EECDA91DEA4D}" type="datetimeFigureOut">
              <a:rPr lang="ru-RU"/>
              <a:pPr>
                <a:defRPr/>
              </a:pPr>
              <a:t>13.07.2017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22963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212" y="4751219"/>
            <a:ext cx="5393690" cy="333202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8971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37D1E32-4698-4810-8454-B46104116EE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09573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2188825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3"/>
          <p:cNvSpPr/>
          <p:nvPr/>
        </p:nvSpPr>
        <p:spPr bwMode="ltGray">
          <a:xfrm>
            <a:off x="-2" y="4754880"/>
            <a:ext cx="12192002" cy="21031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  <a:latin typeface="Euphemia"/>
            </a:endParaRPr>
          </a:p>
        </p:txBody>
      </p:sp>
      <p:sp>
        <p:nvSpPr>
          <p:cNvPr id="6" name="Прямоугольник 5"/>
          <p:cNvSpPr/>
          <p:nvPr/>
        </p:nvSpPr>
        <p:spPr bwMode="white">
          <a:xfrm>
            <a:off x="0" y="4724400"/>
            <a:ext cx="12188825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999" y="4800600"/>
            <a:ext cx="9144002" cy="1143000"/>
          </a:xfrm>
        </p:spPr>
        <p:txBody>
          <a:bodyPr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3" y="5943600"/>
            <a:ext cx="9144002" cy="7620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Alternate 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 bwMode="ltGray">
          <a:xfrm>
            <a:off x="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  <a:latin typeface="Euphemia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62892" y="685800"/>
            <a:ext cx="6370320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036D134-41F6-4B2F-900C-27D5BC8FAB4B}" type="datetimeFigureOut">
              <a:rPr lang="ru-RU"/>
              <a:pPr>
                <a:defRPr/>
              </a:pPr>
              <a:t>13.07.2017</a:t>
            </a:fld>
            <a:endParaRPr lang="ru-RU" dirty="0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E3DAFE0-50C5-4DBA-BE4A-BDABF38B3B1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 bwMode="ltGray">
          <a:xfrm>
            <a:off x="731520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  <a:latin typeface="Euphemia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3214" y="2362200"/>
            <a:ext cx="3200400" cy="1993392"/>
          </a:xfrm>
        </p:spPr>
        <p:txBody>
          <a:bodyPr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73152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23214" y="4355592"/>
            <a:ext cx="3200400" cy="1644614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ABCB3-4853-402F-B8B8-7F887EF3ED48}" type="datetimeFigureOut">
              <a:rPr lang="ru-RU"/>
              <a:pPr>
                <a:defRPr/>
              </a:pPr>
              <a:t>13.07.2017</a:t>
            </a:fld>
            <a:endParaRPr lang="ru-RU" dirty="0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3E4CC-B482-4D1E-9491-03BA8A32EC1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459ED-5C25-45BD-BB2F-190EC72BE601}" type="datetimeFigureOut">
              <a:rPr lang="ru-RU"/>
              <a:pPr>
                <a:defRPr/>
              </a:pPr>
              <a:t>13.07.2017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389C0-5C20-4713-89A7-16E0F7FAC75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524E5-B932-4459-93E3-0E830472C215}" type="datetimeFigureOut">
              <a:rPr lang="ru-RU"/>
              <a:pPr>
                <a:defRPr/>
              </a:pPr>
              <a:t>13.07.2017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101FE-4002-4455-AA79-282390B1EE2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38D5B-DF24-4E1D-8322-DEE8B0E89B4F}" type="datetimeFigureOut">
              <a:rPr lang="ru-RU"/>
              <a:pPr>
                <a:defRPr/>
              </a:pPr>
              <a:t>13.07.2017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C0C93-476E-41C4-9949-D8B264219A0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61862-B528-49A0-9B8A-D094AA93E697}" type="datetimeFigureOut">
              <a:rPr lang="ru-RU"/>
              <a:pPr>
                <a:defRPr/>
              </a:pPr>
              <a:t>13.07.2017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439F4-33E5-4CF8-93BB-A1155A8AECC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 bwMode="ltGray">
          <a:xfrm>
            <a:off x="0" y="0"/>
            <a:ext cx="12188826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  <a:latin typeface="Euphemia"/>
            </a:endParaRPr>
          </a:p>
        </p:txBody>
      </p:sp>
      <p:sp>
        <p:nvSpPr>
          <p:cNvPr id="5" name="Прямоугольник 7"/>
          <p:cNvSpPr/>
          <p:nvPr/>
        </p:nvSpPr>
        <p:spPr bwMode="white">
          <a:xfrm>
            <a:off x="0" y="411163"/>
            <a:ext cx="12188825" cy="460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>
            <a:normAutofit/>
          </a:bodyPr>
          <a:lstStyle>
            <a:lvl1pPr algn="ctr">
              <a:defRPr sz="5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0" y="3810000"/>
            <a:ext cx="9144000" cy="114300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4D241-0449-4D94-9E6A-8AF015BB0D16}" type="datetimeFigureOut">
              <a:rPr lang="ru-RU"/>
              <a:pPr>
                <a:defRPr/>
              </a:pPr>
              <a:t>13.07.2017</a:t>
            </a:fld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2DDBD-E279-4025-A370-55483595E6C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альтернативного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>
            <a:normAutofit/>
          </a:bodyPr>
          <a:lstStyle>
            <a:lvl1pPr algn="ctr">
              <a:defRPr sz="5200" b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3810000"/>
            <a:ext cx="9144000" cy="114300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44029D1-B370-420C-8709-E3CCF36E04CC}" type="datetimeFigureOut">
              <a:rPr lang="ru-RU"/>
              <a:pPr>
                <a:defRPr/>
              </a:pPr>
              <a:t>13.07.2017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6D183A3-8E27-4EB6-AF1E-832B6BC8705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FA984-9BFB-4CE3-AF37-035AEA0FA2D7}" type="datetimeFigureOut">
              <a:rPr lang="ru-RU"/>
              <a:pPr>
                <a:defRPr/>
              </a:pPr>
              <a:t>13.07.2017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0C9F2-B51F-4A34-AE46-453DF23512F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6344"/>
            <a:ext cx="9509760" cy="12344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3540A-C805-4779-AA37-2A00A7E21F2E}" type="datetimeFigureOut">
              <a:rPr lang="ru-RU"/>
              <a:pPr>
                <a:defRPr/>
              </a:pPr>
              <a:t>13.07.2017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CDA5E-3E3F-4F1A-99DB-60F6E1FC7E8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B8A1F-9DAE-4304-A5F7-4922B5781F69}" type="datetimeFigureOut">
              <a:rPr lang="ru-RU"/>
              <a:pPr>
                <a:defRPr/>
              </a:pPr>
              <a:t>13.07.2017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CF0E0-0AD8-4122-8BE4-3E4E87B781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EF21B1C-C9D7-4EE6-9901-0EDDD7A696EB}" type="datetimeFigureOut">
              <a:rPr lang="ru-RU"/>
              <a:pPr>
                <a:defRPr/>
              </a:pPr>
              <a:t>13.07.2017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C181D31-2EB9-4EA6-B443-A69F1EADBED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4212" y="685800"/>
            <a:ext cx="7239001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85000-8D82-48D2-BC4B-7F982283AD62}" type="datetimeFigureOut">
              <a:rPr lang="ru-RU"/>
              <a:pPr>
                <a:defRPr/>
              </a:pPr>
              <a:t>13.07.2017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E9CB3-59DF-4269-9014-908ABA175AF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ltGray">
          <a:xfrm>
            <a:off x="1587" y="6583680"/>
            <a:ext cx="12188826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  <a:latin typeface="Euphemia"/>
            </a:endParaRP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1588" y="6583363"/>
            <a:ext cx="12188825" cy="460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30" name="Заголовок 1"/>
          <p:cNvSpPr>
            <a:spLocks noGrp="1"/>
          </p:cNvSpPr>
          <p:nvPr>
            <p:ph type="title"/>
          </p:nvPr>
        </p:nvSpPr>
        <p:spPr bwMode="auto">
          <a:xfrm>
            <a:off x="1341438" y="466725"/>
            <a:ext cx="9509125" cy="123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438" y="1901825"/>
            <a:ext cx="9509125" cy="4127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  <a:p>
            <a:pPr lvl="5"/>
            <a:r>
              <a:rPr lang="ru-RU" dirty="0" smtClean="0"/>
              <a:t>Шестая</a:t>
            </a:r>
          </a:p>
          <a:p>
            <a:pPr lvl="6"/>
            <a:r>
              <a:rPr lang="ru-RU" dirty="0" smtClean="0"/>
              <a:t>Седьмая</a:t>
            </a:r>
          </a:p>
          <a:p>
            <a:pPr lvl="7"/>
            <a:r>
              <a:rPr lang="ru-RU" dirty="0" smtClean="0"/>
              <a:t>Восьмая</a:t>
            </a:r>
          </a:p>
          <a:p>
            <a:pPr lvl="8"/>
            <a:r>
              <a:rPr lang="ru-RU" dirty="0" smtClean="0"/>
              <a:t>Девятая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13" y="6602413"/>
            <a:ext cx="960437" cy="2365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1B9B3BB-26FD-4316-B16F-9431C07E8A28}" type="datetimeFigureOut">
              <a:rPr lang="ru-RU"/>
              <a:pPr>
                <a:defRPr/>
              </a:pPr>
              <a:t>13.07.2017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341438" y="6602413"/>
            <a:ext cx="7159625" cy="2365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cap="all" baseline="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10800" y="6602413"/>
            <a:ext cx="639763" cy="2365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0C297D3C-86AC-4E6D-80BE-CD1F2E583AE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5" r:id="rId2"/>
    <p:sldLayoutId id="2147483664" r:id="rId3"/>
    <p:sldLayoutId id="2147483665" r:id="rId4"/>
    <p:sldLayoutId id="2147483656" r:id="rId5"/>
    <p:sldLayoutId id="2147483657" r:id="rId6"/>
    <p:sldLayoutId id="2147483658" r:id="rId7"/>
    <p:sldLayoutId id="2147483666" r:id="rId8"/>
    <p:sldLayoutId id="2147483659" r:id="rId9"/>
    <p:sldLayoutId id="2147483667" r:id="rId10"/>
    <p:sldLayoutId id="2147483668" r:id="rId11"/>
    <p:sldLayoutId id="2147483660" r:id="rId12"/>
    <p:sldLayoutId id="2147483661" r:id="rId13"/>
    <p:sldLayoutId id="2147483662" r:id="rId14"/>
  </p:sldLayoutIdLst>
  <p:transition spd="med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pitchFamily="34" charset="0"/>
        <a:defRPr sz="3400" kern="1200">
          <a:solidFill>
            <a:srgbClr val="1D243C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pitchFamily="34" charset="0"/>
        <a:defRPr sz="3400">
          <a:solidFill>
            <a:srgbClr val="1D243C"/>
          </a:solidFill>
          <a:latin typeface="Corbe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pitchFamily="34" charset="0"/>
        <a:defRPr sz="3400">
          <a:solidFill>
            <a:srgbClr val="1D243C"/>
          </a:solidFill>
          <a:latin typeface="Corbe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pitchFamily="34" charset="0"/>
        <a:defRPr sz="3400">
          <a:solidFill>
            <a:srgbClr val="1D243C"/>
          </a:solidFill>
          <a:latin typeface="Corbe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pitchFamily="34" charset="0"/>
        <a:defRPr sz="3400">
          <a:solidFill>
            <a:srgbClr val="1D243C"/>
          </a:solidFill>
          <a:latin typeface="Corbe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charset="0"/>
        <a:defRPr sz="3400">
          <a:solidFill>
            <a:srgbClr val="1D243C"/>
          </a:solidFill>
          <a:latin typeface="Corbe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charset="0"/>
        <a:defRPr sz="3400">
          <a:solidFill>
            <a:srgbClr val="1D243C"/>
          </a:solidFill>
          <a:latin typeface="Corbe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charset="0"/>
        <a:defRPr sz="3400">
          <a:solidFill>
            <a:srgbClr val="1D243C"/>
          </a:solidFill>
          <a:latin typeface="Corbe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charset="0"/>
        <a:defRPr sz="3400">
          <a:solidFill>
            <a:srgbClr val="1D243C"/>
          </a:solidFill>
          <a:latin typeface="Corbel" pitchFamily="34" charset="0"/>
        </a:defRPr>
      </a:lvl9pPr>
    </p:titleStyle>
    <p:bodyStyle>
      <a:lvl1pPr marL="273050" indent="-228600" algn="l" rtl="0" eaLnBrk="0" fontAlgn="base" hangingPunct="0">
        <a:lnSpc>
          <a:spcPct val="90000"/>
        </a:lnSpc>
        <a:spcBef>
          <a:spcPts val="18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93725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233488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.png"/><Relationship Id="rId7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6" descr="kyiv_svyatoshynskyi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344" y="4977470"/>
            <a:ext cx="1693862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885206" y="4950706"/>
            <a:ext cx="1030679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Виконані ремонтні </a:t>
            </a:r>
            <a:r>
              <a:rPr lang="uk-UA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роботи РУО</a:t>
            </a:r>
            <a:endParaRPr lang="uk-UA" sz="4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uk-UA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Програма соціально-економічного розвитку-2017 р. </a:t>
            </a:r>
            <a:r>
              <a:rPr lang="uk-UA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(станом на 10.07.17) 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 descr="C:\Users\User\Desktop\11041824_10206910419868660_8022802748376101971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497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92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ster\Desktop\презентация ник\Шабл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2864"/>
            <a:ext cx="12216681" cy="705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9" name="Picture 5" descr="kyiv_svyatoshynskyi_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302" y="188640"/>
            <a:ext cx="186521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07568" y="188640"/>
            <a:ext cx="9793088" cy="1044848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Дошкільний навчальний заклад № 682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(Вул.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Синьоозерна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, 6)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Master\Desktop\Без имени-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5589240"/>
            <a:ext cx="7442250" cy="51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799856" y="1223035"/>
            <a:ext cx="5121212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lnSpc>
                <a:spcPct val="90000"/>
              </a:lnSpc>
              <a:defRPr/>
            </a:pPr>
            <a:r>
              <a:rPr lang="uk-UA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Капітальний ремонт покрівлі</a:t>
            </a:r>
            <a:endParaRPr lang="uk-UA" sz="28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27848" y="5608506"/>
            <a:ext cx="6949073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uk-UA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Загальна вартість робіт </a:t>
            </a:r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–97 359,00 тис. </a:t>
            </a:r>
            <a:r>
              <a:rPr lang="uk-UA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грн</a:t>
            </a:r>
            <a:endParaRPr lang="uk-UA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user\Desktop\Виконання ремонтних робіт 2017\682 покрівля післ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879" y="1703166"/>
            <a:ext cx="4716016" cy="353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Виконання ремонтних робіт 2017\682 покрівля до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19" y="1703166"/>
            <a:ext cx="4854286" cy="353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4846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ster\Desktop\презентация ник\Шабл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2864"/>
            <a:ext cx="12216681" cy="705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9" name="Picture 5" descr="kyiv_svyatoshynskyi_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302" y="188640"/>
            <a:ext cx="186521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07568" y="188640"/>
            <a:ext cx="9793088" cy="1044848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Дошкільний навчальний заклад № 786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(Вул. Спартаківська,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-А)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Master\Desktop\Без имени-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5589240"/>
            <a:ext cx="7442250" cy="51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799856" y="1223035"/>
            <a:ext cx="5121212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lnSpc>
                <a:spcPct val="90000"/>
              </a:lnSpc>
              <a:defRPr/>
            </a:pPr>
            <a:r>
              <a:rPr lang="uk-UA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Капітальний ремонт покрівлі</a:t>
            </a:r>
            <a:endParaRPr lang="uk-UA" sz="28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27848" y="5608506"/>
            <a:ext cx="6949073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uk-UA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Загальна вартість робіт </a:t>
            </a:r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–88 364,40 тис. </a:t>
            </a:r>
            <a:r>
              <a:rPr lang="uk-UA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грн</a:t>
            </a:r>
            <a:endParaRPr lang="uk-UA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user\Desktop\Виконання ремонтних робіт 2017\786 покрівля д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1819466"/>
            <a:ext cx="4320480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Виконання ремонтних робіт 2017\786 покрівля післ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1808134"/>
            <a:ext cx="4248472" cy="378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2125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ster\Desktop\презентация ник\Шабл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2864"/>
            <a:ext cx="12216681" cy="705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9" name="Picture 5" descr="kyiv_svyatoshynskyi_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302" y="188640"/>
            <a:ext cx="186521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07568" y="188640"/>
            <a:ext cx="9793088" cy="1044848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Дошкільний навчальний заклад № 516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(Вул. Зодчих, 50-А)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Master\Desktop\Без имени-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5589240"/>
            <a:ext cx="7442250" cy="51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799856" y="1223035"/>
            <a:ext cx="5121212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lnSpc>
                <a:spcPct val="90000"/>
              </a:lnSpc>
              <a:defRPr/>
            </a:pPr>
            <a:r>
              <a:rPr lang="uk-UA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Капітальний ремонт покрівлі</a:t>
            </a:r>
            <a:endParaRPr lang="uk-UA" sz="28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27848" y="5608506"/>
            <a:ext cx="6949073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uk-UA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Загальна вартість робіт </a:t>
            </a:r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–90 027,60 тис. </a:t>
            </a:r>
            <a:r>
              <a:rPr lang="uk-UA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грн</a:t>
            </a:r>
            <a:endParaRPr lang="uk-UA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Виконання ремонтних робіт 2017\516-дах.післ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289" y="1703167"/>
            <a:ext cx="3575720" cy="208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Users\user\Desktop\Виконання ремонтних робіт 2017\516 дах. пысля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185" y="3332567"/>
            <a:ext cx="3719736" cy="209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Виконання ремонтних робіт 2017\516 до крыш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1695648"/>
            <a:ext cx="4760397" cy="209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Виконання ремонтних робіт 2017\516 до крыша 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741" y="3225343"/>
            <a:ext cx="4007768" cy="225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6749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ster\Desktop\презентация ник\Шабл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2864"/>
            <a:ext cx="12216681" cy="705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9" name="Picture 5" descr="kyiv_svyatoshynskyi_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302" y="188640"/>
            <a:ext cx="186521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07568" y="188640"/>
            <a:ext cx="9793088" cy="1044848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Дошкільний навчальний заклад № 547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(Вул. Академіка Корольова,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-А)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Master\Desktop\Без имени-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5589240"/>
            <a:ext cx="7442250" cy="51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799856" y="1223035"/>
            <a:ext cx="5121212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lnSpc>
                <a:spcPct val="90000"/>
              </a:lnSpc>
              <a:defRPr/>
            </a:pPr>
            <a:r>
              <a:rPr lang="uk-UA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Капітальний ремонт покрівлі</a:t>
            </a:r>
            <a:endParaRPr lang="uk-UA" sz="28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27848" y="5608506"/>
            <a:ext cx="6949073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uk-UA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Загальна вартість робіт </a:t>
            </a:r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–184 268,40 тис. </a:t>
            </a:r>
            <a:r>
              <a:rPr lang="uk-UA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грн</a:t>
            </a:r>
            <a:endParaRPr lang="uk-UA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user\Desktop\Виконання ремонтних робіт 2017\547 кровля д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680" y="1620180"/>
            <a:ext cx="5292080" cy="396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D:\рабочий1\Захист бюджету 05.12.2014\КГСМ 1 покрівля, вікна\крыша\IMAG029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1710168"/>
            <a:ext cx="2341199" cy="366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1504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ster\Desktop\презентация ник\Шабл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2864"/>
            <a:ext cx="12216681" cy="705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9" name="Picture 5" descr="kyiv_svyatoshynskyi_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302" y="188640"/>
            <a:ext cx="186521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07568" y="188640"/>
            <a:ext cx="9793088" cy="1044848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Дошкільний навчальний заклад № 257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(Вул. Василя Кучера, 4-А)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Master\Desktop\Без имени-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5589240"/>
            <a:ext cx="7442250" cy="51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799856" y="1223035"/>
            <a:ext cx="5121212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lnSpc>
                <a:spcPct val="90000"/>
              </a:lnSpc>
              <a:defRPr/>
            </a:pPr>
            <a:r>
              <a:rPr lang="uk-UA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Капітальний ремонт покрівлі</a:t>
            </a:r>
            <a:endParaRPr lang="uk-UA" sz="28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27848" y="5608506"/>
            <a:ext cx="6949073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uk-UA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Загальна вартість робіт </a:t>
            </a:r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–189 441,60 тис. </a:t>
            </a:r>
            <a:r>
              <a:rPr lang="uk-UA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грн</a:t>
            </a:r>
            <a:endParaRPr lang="uk-UA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C:\Users\user\Desktop\Виконання ремонтних робіт 2017\257 - частина д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1703167"/>
            <a:ext cx="4223792" cy="367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user\Desktop\Виконання ремонтних робіт 2017\257 после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1703167"/>
            <a:ext cx="4427984" cy="367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2055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ster\Desktop\презентация ник\Шабл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2864"/>
            <a:ext cx="12216681" cy="705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9" name="Picture 5" descr="kyiv_svyatoshynskyi_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302" y="188640"/>
            <a:ext cx="186521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07568" y="188640"/>
            <a:ext cx="9793088" cy="1044848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Дошкільний навчальний заклад № 60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(Вул. Львівська, 32)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Master\Desktop\Без имени-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5589240"/>
            <a:ext cx="7442250" cy="51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799856" y="1223035"/>
            <a:ext cx="5121212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lnSpc>
                <a:spcPct val="90000"/>
              </a:lnSpc>
              <a:defRPr/>
            </a:pPr>
            <a:r>
              <a:rPr lang="uk-UA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Капітальний ремонт покрівлі</a:t>
            </a:r>
            <a:endParaRPr lang="uk-UA" sz="28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27848" y="5608506"/>
            <a:ext cx="6949073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uk-UA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Загальна вартість робіт </a:t>
            </a:r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–48 992,80 тис. </a:t>
            </a:r>
            <a:r>
              <a:rPr lang="uk-UA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грн</a:t>
            </a:r>
            <a:endParaRPr lang="uk-UA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3" descr="C:\Users\user\Desktop\Виконання ремонтних робіт 2017\60 дах после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876" y="1942102"/>
            <a:ext cx="5143500" cy="321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user\Desktop\Виконання ремонтних робіт 2017\60 до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1942102"/>
            <a:ext cx="4187957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7158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ster\Desktop\презентация ник\Шабл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2864"/>
            <a:ext cx="12216681" cy="705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9" name="Picture 5" descr="kyiv_svyatoshynskyi_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302" y="188640"/>
            <a:ext cx="186521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07568" y="188640"/>
            <a:ext cx="9793088" cy="1044848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Дошкільний навчальний заклад № 249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(Бульв. Ромена Роллана, 3-А)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Master\Desktop\Без имени-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5589240"/>
            <a:ext cx="7442250" cy="51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799856" y="1223035"/>
            <a:ext cx="5121212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lnSpc>
                <a:spcPct val="90000"/>
              </a:lnSpc>
              <a:defRPr/>
            </a:pPr>
            <a:r>
              <a:rPr lang="uk-UA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Капітальний ремонт покрівлі</a:t>
            </a:r>
            <a:endParaRPr lang="uk-UA" sz="28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27848" y="5608506"/>
            <a:ext cx="6949073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uk-UA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Загальна вартість робіт </a:t>
            </a:r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–291 933,60 тис. </a:t>
            </a:r>
            <a:r>
              <a:rPr lang="uk-UA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грн</a:t>
            </a:r>
            <a:endParaRPr lang="uk-UA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user\Desktop\Виконання ремонтних робіт 2017\249 покрывля після ремонту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1916832"/>
            <a:ext cx="4223792" cy="237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Виконання ремонтних робіт 2017\249 покр. після ремонту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62" y="2852936"/>
            <a:ext cx="4295800" cy="241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1424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ster\Desktop\презентация ник\Шабл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2864"/>
            <a:ext cx="12216681" cy="705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9" name="Picture 5" descr="kyiv_svyatoshynskyi_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302" y="188640"/>
            <a:ext cx="186521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07568" y="188640"/>
            <a:ext cx="9793088" cy="1044848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Дошкільний навчальний заклад № 249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(Бульв. Ромена Роллана, 3-А)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Master\Desktop\Без имени-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5589240"/>
            <a:ext cx="7442250" cy="51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359696" y="1223035"/>
            <a:ext cx="8424936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lnSpc>
                <a:spcPct val="90000"/>
              </a:lnSpc>
              <a:defRPr/>
            </a:pPr>
            <a:r>
              <a:rPr lang="uk-UA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Капітальний ремонт місць загального користування </a:t>
            </a:r>
            <a:endParaRPr lang="uk-UA" sz="28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27848" y="5608506"/>
            <a:ext cx="6949073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uk-UA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Загальна вартість робіт </a:t>
            </a:r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–290 288,00 тис. </a:t>
            </a:r>
            <a:r>
              <a:rPr lang="uk-UA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грн</a:t>
            </a:r>
            <a:endParaRPr lang="uk-UA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Виконання ремонтних робіт 2017\249 до ремонту загальног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1703166"/>
            <a:ext cx="5022304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Виконання ремонтних робіт 2017\249 после загального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604" y="2027202"/>
            <a:ext cx="4283968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2420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ster\Desktop\презентация ник\Шабл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83" y="-192865"/>
            <a:ext cx="12216681" cy="705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9" name="Picture 5" descr="kyiv_svyatoshynskyi_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302" y="188640"/>
            <a:ext cx="186521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07568" y="188640"/>
            <a:ext cx="9793088" cy="1044848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Дошкільний навчальний заклад № 277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(Вул. Василя Кучера, 8-А)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Master\Desktop\Без имени-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5589240"/>
            <a:ext cx="7442250" cy="51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727848" y="5608506"/>
            <a:ext cx="6949073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uk-UA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Загальна вартість робіт </a:t>
            </a:r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–233 775, 20 тис. </a:t>
            </a:r>
            <a:r>
              <a:rPr lang="uk-UA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грн</a:t>
            </a:r>
            <a:endParaRPr lang="uk-UA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59696" y="1223035"/>
            <a:ext cx="8424936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lnSpc>
                <a:spcPct val="90000"/>
              </a:lnSpc>
              <a:defRPr/>
            </a:pPr>
            <a:r>
              <a:rPr lang="uk-UA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Капітальний ремонт місць загального користування </a:t>
            </a:r>
            <a:endParaRPr lang="uk-UA" sz="28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user\Desktop\Виконання ремонтних робіт 2017\277 туалет. до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860" y="1703166"/>
            <a:ext cx="4355976" cy="326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Desktop\Виконання ремонтних робіт 2017\277 ткалет после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598" y="1790240"/>
            <a:ext cx="4227033" cy="317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3605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6" descr="kyiv_svyatoshynskyi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6688" y="4977470"/>
            <a:ext cx="1693862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127448" y="4653136"/>
            <a:ext cx="1132242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Загальноосвітні навчальні заклади</a:t>
            </a:r>
          </a:p>
          <a:p>
            <a:pPr algn="ctr"/>
            <a:r>
              <a:rPr lang="uk-UA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(До/Після)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653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6" descr="kyiv_svyatoshynskyi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344" y="4977470"/>
            <a:ext cx="1693862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487488" y="5013176"/>
            <a:ext cx="1018745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Дошкільні навчальні заклади</a:t>
            </a:r>
          </a:p>
          <a:p>
            <a:pPr algn="ctr"/>
            <a:r>
              <a:rPr lang="uk-UA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(До/Після)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307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ster\Desktop\презентация ник\Шабл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83" y="-192865"/>
            <a:ext cx="12216681" cy="705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9" name="Picture 5" descr="kyiv_svyatoshynskyi_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302" y="188640"/>
            <a:ext cx="186521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07568" y="188640"/>
            <a:ext cx="9793088" cy="1044848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Загальноосвітній навчальний заклад № 215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(Вул. Жмеринська, 20)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Master\Desktop\Без имени-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5589240"/>
            <a:ext cx="7442250" cy="51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727848" y="5608506"/>
            <a:ext cx="6949073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uk-UA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Загальна вартість робіт </a:t>
            </a:r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–194 512, </a:t>
            </a:r>
            <a:r>
              <a:rPr lang="uk-UA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 тис. </a:t>
            </a:r>
            <a:r>
              <a:rPr lang="uk-UA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грн</a:t>
            </a:r>
            <a:endParaRPr lang="uk-UA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98128" y="1223035"/>
            <a:ext cx="2304256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lnSpc>
                <a:spcPct val="90000"/>
              </a:lnSpc>
              <a:defRPr/>
            </a:pPr>
            <a:r>
              <a:rPr lang="uk-UA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Заміна вікон</a:t>
            </a:r>
            <a:endParaRPr lang="uk-UA" sz="28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user\Desktop\Виконання ремонтних робіт 2017\215 выкна после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587" y="1691835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4666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ster\Desktop\презентация ник\Шабл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83" y="-192865"/>
            <a:ext cx="12216681" cy="705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9" name="Picture 5" descr="kyiv_svyatoshynskyi_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302" y="188640"/>
            <a:ext cx="186521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07568" y="188640"/>
            <a:ext cx="9793088" cy="1044848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Загальноосвітній навчальний заклад № 205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(Просп. Леся Курбаса, 10-Д)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Master\Desktop\Без имени-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5589240"/>
            <a:ext cx="7442250" cy="51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727848" y="5608506"/>
            <a:ext cx="6949073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uk-UA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Загальна вартість робіт </a:t>
            </a:r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–489 700, 80 тис. </a:t>
            </a:r>
            <a:r>
              <a:rPr lang="uk-UA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грн</a:t>
            </a:r>
            <a:endParaRPr lang="uk-UA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1824" y="1223035"/>
            <a:ext cx="5688632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lnSpc>
                <a:spcPct val="90000"/>
              </a:lnSpc>
              <a:defRPr/>
            </a:pPr>
            <a:r>
              <a:rPr lang="uk-UA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Капітальний ремонт фасаду</a:t>
            </a:r>
            <a:endParaRPr lang="uk-UA" sz="28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user\Desktop\Виконання ремонтних робіт 2017\205 фасад д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79" y="1758709"/>
            <a:ext cx="3274566" cy="358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er\Desktop\Виконання ремонтних робіт 2017\205 фасад после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1758709"/>
            <a:ext cx="4355976" cy="358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0119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ster\Desktop\презентация ник\Шабл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83" y="-192865"/>
            <a:ext cx="12216681" cy="705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9" name="Picture 5" descr="kyiv_svyatoshynskyi_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302" y="188640"/>
            <a:ext cx="186521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07568" y="188640"/>
            <a:ext cx="9793088" cy="1044848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Загальноосвітній навчальний заклад № 223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(Вул.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Жолудєва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, 6-Г)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Master\Desktop\Без имени-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5589240"/>
            <a:ext cx="7442250" cy="51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727848" y="5608506"/>
            <a:ext cx="6949073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uk-UA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Загальна вартість робіт </a:t>
            </a:r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–430 737, </a:t>
            </a:r>
            <a:r>
              <a:rPr lang="uk-UA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 тис. </a:t>
            </a:r>
            <a:r>
              <a:rPr lang="uk-UA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грн</a:t>
            </a:r>
            <a:endParaRPr lang="uk-UA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1824" y="1223035"/>
            <a:ext cx="5688632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lnSpc>
                <a:spcPct val="90000"/>
              </a:lnSpc>
              <a:defRPr/>
            </a:pPr>
            <a:r>
              <a:rPr lang="uk-UA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Капітальний ремонт фасаду</a:t>
            </a:r>
            <a:endParaRPr lang="uk-UA" sz="28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user\Desktop\Виконання ремонтних робіт 2017\223 покрівля д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1703166"/>
            <a:ext cx="4032447" cy="367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user\Desktop\Виконання ремонтних робіт 2017\223 фасад после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1703166"/>
            <a:ext cx="5143500" cy="367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4796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ster\Desktop\презентация ник\Шабл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2865"/>
            <a:ext cx="12216681" cy="705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9" name="Picture 5" descr="kyiv_svyatoshynskyi_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302" y="188640"/>
            <a:ext cx="186521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07568" y="188640"/>
            <a:ext cx="9793088" cy="1044848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Загальноосвітній навчальний заклад № 223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(Вул.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Жолудєва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, 6-Г)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Master\Desktop\Без имени-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5589240"/>
            <a:ext cx="7442250" cy="51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727848" y="5608506"/>
            <a:ext cx="6949073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uk-UA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Загальна вартість робіт </a:t>
            </a:r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–417 556, 00 тис. </a:t>
            </a:r>
            <a:r>
              <a:rPr lang="uk-UA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грн</a:t>
            </a:r>
            <a:endParaRPr lang="uk-UA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1824" y="1223035"/>
            <a:ext cx="5688632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lnSpc>
                <a:spcPct val="90000"/>
              </a:lnSpc>
              <a:defRPr/>
            </a:pPr>
            <a:r>
              <a:rPr lang="uk-UA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Капітальний ремонт покрівлі</a:t>
            </a:r>
            <a:endParaRPr lang="uk-UA" sz="28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user\Desktop\Виконання ремонтних робіт 2017\223 покрывля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832" y="1667564"/>
            <a:ext cx="4860032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Виконання ремонтних робіт 2017\223 покрывля 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192" y="1667564"/>
            <a:ext cx="4716016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7128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ster\Desktop\презентация ник\Шабл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83" y="-192865"/>
            <a:ext cx="12216681" cy="705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9" name="Picture 5" descr="kyiv_svyatoshynskyi_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302" y="188640"/>
            <a:ext cx="186521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07568" y="188640"/>
            <a:ext cx="9793088" cy="1044848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Загальноосвітній навчальний заклад № 72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(Вул. Генерала Наумова, 35-А)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Master\Desktop\Без имени-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5589240"/>
            <a:ext cx="7442250" cy="51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727848" y="5608506"/>
            <a:ext cx="6949073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uk-UA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Загальна вартість робіт </a:t>
            </a:r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–775 420, </a:t>
            </a:r>
            <a:r>
              <a:rPr lang="uk-UA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 тис. </a:t>
            </a:r>
            <a:r>
              <a:rPr lang="uk-UA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грн</a:t>
            </a:r>
            <a:endParaRPr lang="uk-UA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1824" y="1223035"/>
            <a:ext cx="5688632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lnSpc>
                <a:spcPct val="90000"/>
              </a:lnSpc>
              <a:defRPr/>
            </a:pPr>
            <a:r>
              <a:rPr lang="uk-UA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Капітальний ремонт фасаду</a:t>
            </a:r>
            <a:endParaRPr lang="uk-UA" sz="28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C:\Users\user\Desktop\Виконання ремонтних робіт 2017\72 фасад д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848" y="2060848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user\Desktop\Виконання ремонтних робіт 2017\72 фасад после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2060848"/>
            <a:ext cx="436916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8852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ster\Desktop\презентация ник\Шабл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83" y="-192865"/>
            <a:ext cx="12216681" cy="705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9" name="Picture 5" descr="kyiv_svyatoshynskyi_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302" y="188640"/>
            <a:ext cx="186521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07568" y="188640"/>
            <a:ext cx="9793088" cy="1044848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Загальноосвітній навчальний заклад № 83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(Вул. Героїв Космосу, 3)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Master\Desktop\Без имени-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5589240"/>
            <a:ext cx="7442250" cy="51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727848" y="5608506"/>
            <a:ext cx="6949073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uk-UA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Загальна вартість робіт </a:t>
            </a:r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–391 913, 00 тис. </a:t>
            </a:r>
            <a:r>
              <a:rPr lang="uk-UA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грн</a:t>
            </a:r>
            <a:endParaRPr lang="uk-UA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1824" y="1223035"/>
            <a:ext cx="5688632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lnSpc>
                <a:spcPct val="90000"/>
              </a:lnSpc>
              <a:defRPr/>
            </a:pPr>
            <a:r>
              <a:rPr lang="uk-UA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Капітальний ремонт покрівлі</a:t>
            </a:r>
            <a:endParaRPr lang="uk-UA" sz="28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user\Desktop\Виконання ремонтних робіт 2017\83 д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879" y="1655926"/>
            <a:ext cx="3831890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Виконання ремонтних робіт 2017\СЗШ № 83 после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1916832"/>
            <a:ext cx="3435846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6732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ster\Desktop\презентация ник\Шабл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83" y="-192865"/>
            <a:ext cx="12216681" cy="705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9" name="Picture 5" descr="kyiv_svyatoshynskyi_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302" y="188640"/>
            <a:ext cx="186521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07568" y="188640"/>
            <a:ext cx="9793088" cy="1044848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Загальноосвітній навчальний заклад № 197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(Вул. Генерала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отапова, 12)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Master\Desktop\Без имени-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5589240"/>
            <a:ext cx="7442250" cy="51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727848" y="5608506"/>
            <a:ext cx="6949073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uk-UA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Загальна вартість робіт </a:t>
            </a:r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–172 651, </a:t>
            </a:r>
            <a:r>
              <a:rPr lang="uk-UA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 тис. </a:t>
            </a:r>
            <a:r>
              <a:rPr lang="uk-UA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грн</a:t>
            </a:r>
            <a:endParaRPr lang="uk-UA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1824" y="1223035"/>
            <a:ext cx="5688632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lnSpc>
                <a:spcPct val="90000"/>
              </a:lnSpc>
              <a:defRPr/>
            </a:pPr>
            <a:r>
              <a:rPr lang="uk-UA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Капітальний ремонт покрівлі</a:t>
            </a:r>
            <a:endParaRPr lang="uk-UA" sz="28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user\Desktop\197 до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833" y="1876053"/>
            <a:ext cx="4743263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user\Desktop\Виконання ремонтних робіт 2017\197 после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405" y="1876053"/>
            <a:ext cx="4860032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8417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ster\Desktop\презентация ник\Шабл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83" y="-192865"/>
            <a:ext cx="12216681" cy="705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9" name="Picture 5" descr="kyiv_svyatoshynskyi_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302" y="188640"/>
            <a:ext cx="186521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07568" y="188640"/>
            <a:ext cx="9793088" cy="1044848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Загальноосвітній навчальний заклад № 253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(Вул. Жмеринська, 34)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Master\Desktop\Без имени-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5589240"/>
            <a:ext cx="7442250" cy="51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727848" y="5608506"/>
            <a:ext cx="6949073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uk-UA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Загальна вартість робіт </a:t>
            </a:r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–319 606, 00 тис. </a:t>
            </a:r>
            <a:r>
              <a:rPr lang="uk-UA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грн</a:t>
            </a:r>
            <a:endParaRPr lang="uk-UA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1824" y="1223035"/>
            <a:ext cx="5688632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lnSpc>
                <a:spcPct val="90000"/>
              </a:lnSpc>
              <a:defRPr/>
            </a:pPr>
            <a:r>
              <a:rPr lang="uk-UA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Капітальний ремонт покрівлі</a:t>
            </a:r>
            <a:endParaRPr lang="uk-UA" sz="28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Виконання ремонтних робіт 2017\253 крыша после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1807086"/>
            <a:ext cx="4067944" cy="342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Виконання ремонтних робіт 2017\253 крыша до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861" y="1831097"/>
            <a:ext cx="4530801" cy="339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1673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ster\Desktop\презентация ник\Шабл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83" y="-192865"/>
            <a:ext cx="12216681" cy="705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9" name="Picture 5" descr="kyiv_svyatoshynskyi_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302" y="188640"/>
            <a:ext cx="186521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07568" y="188640"/>
            <a:ext cx="9793088" cy="1044848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Загальноосвітній навчальний заклад № 288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(Вул.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Ірпінська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, 68-А)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Master\Desktop\Без имени-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5589240"/>
            <a:ext cx="7442250" cy="51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727848" y="5608506"/>
            <a:ext cx="6949073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uk-UA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Загальна вартість робіт </a:t>
            </a:r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–143 556, 00 тис. </a:t>
            </a:r>
            <a:r>
              <a:rPr lang="uk-UA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грн</a:t>
            </a:r>
            <a:endParaRPr lang="uk-UA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1824" y="1223035"/>
            <a:ext cx="5688632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lnSpc>
                <a:spcPct val="90000"/>
              </a:lnSpc>
              <a:defRPr/>
            </a:pPr>
            <a:r>
              <a:rPr lang="uk-UA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Капітальний ремонт покрівлі</a:t>
            </a:r>
            <a:endParaRPr lang="uk-UA" sz="28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288 крыш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1703166"/>
            <a:ext cx="7668344" cy="38860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9983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ster\Desktop\презентация ник\Шабл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83" y="-192865"/>
            <a:ext cx="12216681" cy="705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9" name="Picture 5" descr="kyiv_svyatoshynskyi_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302" y="188640"/>
            <a:ext cx="186521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07568" y="188640"/>
            <a:ext cx="9793088" cy="1044848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Київська гімназія № 154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(Просп. Перемоги, 63)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Master\Desktop\Без имени-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5589240"/>
            <a:ext cx="7442250" cy="51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727848" y="5608506"/>
            <a:ext cx="6949073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uk-UA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Загальна вартість робіт </a:t>
            </a:r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–632 741, </a:t>
            </a:r>
            <a:r>
              <a:rPr lang="uk-UA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 тис. </a:t>
            </a:r>
            <a:r>
              <a:rPr lang="uk-UA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грн</a:t>
            </a:r>
            <a:endParaRPr lang="uk-UA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1824" y="1223035"/>
            <a:ext cx="5688632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lnSpc>
                <a:spcPct val="90000"/>
              </a:lnSpc>
              <a:defRPr/>
            </a:pPr>
            <a:r>
              <a:rPr lang="uk-UA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Капітальний ремонт покрівлі</a:t>
            </a:r>
            <a:endParaRPr lang="uk-UA" sz="28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user\Desktop\Виконання ремонтних робіт 2017\154 КРЫША ПОСЛЕ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2" y="2038536"/>
            <a:ext cx="5711957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5092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ster\Desktop\презентация ник\Шабл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2864"/>
            <a:ext cx="12216681" cy="705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9" name="Picture 5" descr="kyiv_svyatoshynskyi_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302" y="188640"/>
            <a:ext cx="186521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07568" y="188640"/>
            <a:ext cx="9793088" cy="1044848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Дошкільний навчальний заклад № 68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(Вул. Жмеринська,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-А)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Master\Desktop\Без имени-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5589240"/>
            <a:ext cx="7442250" cy="51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930302" y="1246438"/>
            <a:ext cx="2262574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lnSpc>
                <a:spcPct val="90000"/>
              </a:lnSpc>
              <a:defRPr/>
            </a:pPr>
            <a:r>
              <a:rPr lang="uk-UA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Заміна вікон</a:t>
            </a:r>
            <a:endParaRPr lang="uk-UA" sz="28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27848" y="5608506"/>
            <a:ext cx="6949073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uk-UA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Загальна вартість робіт – </a:t>
            </a:r>
            <a:r>
              <a:rPr lang="en-US" dirty="0">
                <a:solidFill>
                  <a:schemeClr val="bg1"/>
                </a:solidFill>
              </a:rPr>
              <a:t>256 </a:t>
            </a:r>
            <a:r>
              <a:rPr lang="en-US" dirty="0" smtClean="0">
                <a:solidFill>
                  <a:schemeClr val="bg1"/>
                </a:solidFill>
              </a:rPr>
              <a:t>234,80</a:t>
            </a:r>
            <a:r>
              <a:rPr lang="uk-UA" dirty="0" smtClean="0">
                <a:solidFill>
                  <a:schemeClr val="bg1"/>
                </a:solidFill>
              </a:rPr>
              <a:t> тис. грн.</a:t>
            </a:r>
            <a:endParaRPr lang="uk-UA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5" name="Picture 1" descr="C:\Users\user\Desktop\Виконання ремонтних робіт 2017\68 д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1916831"/>
            <a:ext cx="3752733" cy="312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user\Desktop\Виконання ремонтних робіт 2017\68 пысл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697" y="1916831"/>
            <a:ext cx="4406302" cy="330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3142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ster\Desktop\презентация ник\Шабл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83" y="-192865"/>
            <a:ext cx="12216681" cy="705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9" name="Picture 5" descr="kyiv_svyatoshynskyi_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302" y="188640"/>
            <a:ext cx="186521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07568" y="188640"/>
            <a:ext cx="9793088" cy="1044848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Загальноосвітній навчальний заклад № 185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(Вул. Серпова, 20/6)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Master\Desktop\Без имени-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5589240"/>
            <a:ext cx="7442250" cy="51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727848" y="5608506"/>
            <a:ext cx="6949073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uk-UA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Загальна вартість робіт </a:t>
            </a:r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–195 816, 35 тис. </a:t>
            </a:r>
            <a:r>
              <a:rPr lang="uk-UA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грн</a:t>
            </a:r>
            <a:endParaRPr lang="uk-UA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43672" y="1223035"/>
            <a:ext cx="8352928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lnSpc>
                <a:spcPct val="90000"/>
              </a:lnSpc>
              <a:defRPr/>
            </a:pPr>
            <a:r>
              <a:rPr lang="uk-UA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Капітальний ремонт місць загального користування</a:t>
            </a:r>
            <a:endParaRPr lang="uk-UA" sz="28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Виконання ремонтних робіт 2017\185 ТУАЛЕТЫ Д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1703166"/>
            <a:ext cx="3381840" cy="359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AppData\Local\Temp\Rar$DIa0.379\20170706_1018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1641041"/>
            <a:ext cx="2949792" cy="36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351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ster\Desktop\презентация ник\Шабл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83" y="-192865"/>
            <a:ext cx="12216681" cy="705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9" name="Picture 5" descr="kyiv_svyatoshynskyi_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302" y="188640"/>
            <a:ext cx="186521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07568" y="188640"/>
            <a:ext cx="9793088" cy="1044848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Загальноосвітній навчальний заклад № 185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(Вул. Серпова, 20/6)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Master\Desktop\Без имени-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5589240"/>
            <a:ext cx="7442250" cy="51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727848" y="5608506"/>
            <a:ext cx="6949073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uk-UA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Загальна вартість робіт </a:t>
            </a:r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–195 816, 35 тис. </a:t>
            </a:r>
            <a:r>
              <a:rPr lang="uk-UA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грн</a:t>
            </a:r>
            <a:endParaRPr lang="uk-UA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43672" y="1223035"/>
            <a:ext cx="8352928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lnSpc>
                <a:spcPct val="90000"/>
              </a:lnSpc>
              <a:defRPr/>
            </a:pPr>
            <a:r>
              <a:rPr lang="uk-UA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Капітальний ремонт стадіонів</a:t>
            </a:r>
            <a:endParaRPr lang="uk-UA" sz="28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user\Desktop\Виконання ремонтних робіт 2017\185 поле д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2060848"/>
            <a:ext cx="4211960" cy="315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Виконання ремонтних робіт 2017\185 поле после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2139240"/>
            <a:ext cx="4536504" cy="308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6089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ster\Desktop\презентация ник\Шабл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83" y="-192865"/>
            <a:ext cx="12216681" cy="705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9" name="Picture 5" descr="kyiv_svyatoshynskyi_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302" y="188640"/>
            <a:ext cx="186521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07568" y="188640"/>
            <a:ext cx="9793088" cy="1044848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Загальноосвітній навчальний заклад № 196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(Вул. Зодчих, 22)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Master\Desktop\Без имени-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5589240"/>
            <a:ext cx="7442250" cy="51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727848" y="5608506"/>
            <a:ext cx="6949073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uk-UA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Загальна вартість робіт </a:t>
            </a:r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–97 290, 00 тис. </a:t>
            </a:r>
            <a:r>
              <a:rPr lang="uk-UA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грн</a:t>
            </a:r>
            <a:endParaRPr lang="uk-UA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43672" y="1223035"/>
            <a:ext cx="8352928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lnSpc>
                <a:spcPct val="90000"/>
              </a:lnSpc>
              <a:defRPr/>
            </a:pPr>
            <a:r>
              <a:rPr lang="uk-UA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Капітальний ремонт стадіонів</a:t>
            </a:r>
            <a:endParaRPr lang="uk-UA" sz="28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AppData\Local\Temp\Rar$DIa0.536\DSC0104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1703166"/>
            <a:ext cx="4680520" cy="35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Users\user\AppData\Local\Temp\Rar$DIa0.420\DSC0129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1" y="1703165"/>
            <a:ext cx="4572809" cy="35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3717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ster\Desktop\презентация ник\Шабл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83" y="-192865"/>
            <a:ext cx="12216681" cy="705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9" name="Picture 5" descr="kyiv_svyatoshynskyi_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302" y="188640"/>
            <a:ext cx="186521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07568" y="188640"/>
            <a:ext cx="9793088" cy="1044848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Загальноосвітній навчальний заклад № 200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(Вул.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Семашка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, 9)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Master\Desktop\Без имени-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5589240"/>
            <a:ext cx="7442250" cy="51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727848" y="5608506"/>
            <a:ext cx="6949073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uk-UA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Загальна вартість робіт </a:t>
            </a:r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–29 262, 66 тис. </a:t>
            </a:r>
            <a:r>
              <a:rPr lang="uk-UA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грн</a:t>
            </a:r>
            <a:endParaRPr lang="uk-UA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43672" y="1223035"/>
            <a:ext cx="8352928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lnSpc>
                <a:spcPct val="90000"/>
              </a:lnSpc>
              <a:defRPr/>
            </a:pPr>
            <a:r>
              <a:rPr lang="uk-UA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Капітальний ремонт стадіонів</a:t>
            </a:r>
            <a:endParaRPr lang="uk-UA" sz="28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AppData\Local\Temp\Rar$DIa0.913\image-0-02-04-6cbba12c490355bbd386a1763e45b565fb6e4dbbd9d49edae30708fdc0140daa-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773" y="2026093"/>
            <a:ext cx="4439816" cy="327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AppData\Local\Temp\Rar$DIa0.976\image-0-02-05-46fb0f20d2940d0db3ed22cf2497eba470c17dd78a73a5b1ff718981dbbcc5ec-V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5" y="1996430"/>
            <a:ext cx="4644816" cy="330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9085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6" descr="kyiv_svyatoshynskyi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6688" y="4977470"/>
            <a:ext cx="1693862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127448" y="4653136"/>
            <a:ext cx="1132242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Позашкільні навчальні заклади</a:t>
            </a:r>
          </a:p>
          <a:p>
            <a:pPr algn="ctr"/>
            <a:r>
              <a:rPr lang="uk-UA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(До/Після)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87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ster\Desktop\презентация ник\Шабл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-171400"/>
            <a:ext cx="12216681" cy="705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9" name="Picture 5" descr="kyiv_svyatoshynskyi_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302" y="188640"/>
            <a:ext cx="186521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07568" y="223912"/>
            <a:ext cx="9793088" cy="1044848"/>
          </a:xfrm>
        </p:spPr>
        <p:txBody>
          <a:bodyPr/>
          <a:lstStyle/>
          <a:p>
            <a:pPr algn="ctr"/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Центр військово-патріотичного та спортивного виховання молоді «Десантник»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(Вул. </a:t>
            </a:r>
            <a:r>
              <a:rPr lang="uk-UA" sz="2800" b="1" dirty="0" err="1" smtClean="0">
                <a:latin typeface="Times New Roman" pitchFamily="18" charset="0"/>
                <a:cs typeface="Times New Roman" pitchFamily="18" charset="0"/>
              </a:rPr>
              <a:t>Жолудєва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, 6-Д)</a:t>
            </a:r>
            <a:endParaRPr lang="uk-UA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Master\Desktop\Без имени-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5589240"/>
            <a:ext cx="7442250" cy="51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727848" y="5608506"/>
            <a:ext cx="6949073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uk-UA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Загальна вартість робіт </a:t>
            </a:r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–280 200,00 тис. </a:t>
            </a:r>
            <a:r>
              <a:rPr lang="uk-UA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грн</a:t>
            </a:r>
            <a:endParaRPr lang="uk-UA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27848" y="1223035"/>
            <a:ext cx="5688632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lnSpc>
                <a:spcPct val="90000"/>
              </a:lnSpc>
              <a:defRPr/>
            </a:pPr>
            <a:r>
              <a:rPr lang="uk-UA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Заміна вікон</a:t>
            </a:r>
            <a:endParaRPr lang="uk-UA" sz="28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C:\Users\user\Desktop\Виконання ремонтних робіт 2017\ДЕСАНТНИК ОКНА Д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1834090"/>
            <a:ext cx="3995936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user\Desktop\Виконання ремонтних робіт 2017\ДЕСАНТНИК ОКНА ПОСЛЕ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905" y="1834090"/>
            <a:ext cx="3959631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3518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ster\Desktop\презентация ник\Шабл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83" y="-192865"/>
            <a:ext cx="12216681" cy="705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9" name="Picture 5" descr="kyiv_svyatoshynskyi_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302" y="188640"/>
            <a:ext cx="186521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07568" y="223912"/>
            <a:ext cx="9793088" cy="1044848"/>
          </a:xfrm>
        </p:spPr>
        <p:txBody>
          <a:bodyPr/>
          <a:lstStyle/>
          <a:p>
            <a:pPr algn="ctr"/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Центр військово-патріотичного та спортивного виховання молоді «Десантник»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(Просп. Леся Курбаса, 12-Г)</a:t>
            </a:r>
            <a:endParaRPr lang="uk-UA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Master\Desktop\Без имени-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5589240"/>
            <a:ext cx="7442250" cy="51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727848" y="5608506"/>
            <a:ext cx="6949073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uk-UA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Загальна вартість робіт </a:t>
            </a:r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–183 980, 40 тис. </a:t>
            </a:r>
            <a:r>
              <a:rPr lang="uk-UA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грн</a:t>
            </a:r>
            <a:endParaRPr lang="uk-UA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27848" y="1223035"/>
            <a:ext cx="5688632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lnSpc>
                <a:spcPct val="90000"/>
              </a:lnSpc>
              <a:defRPr/>
            </a:pPr>
            <a:r>
              <a:rPr lang="uk-UA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Капітальний ремонт покрівлі</a:t>
            </a:r>
            <a:endParaRPr lang="uk-UA" sz="28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C:\Users\user\Desktop\Виконання ремонтних робіт 2017\ДЕСАНТНИК КРЫШ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1915099"/>
            <a:ext cx="4418801" cy="331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user\Desktop\Виконання ремонтних робіт 2017\ДЕСАНТНИК КРЫША ПОСЛЕ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8" y="1862851"/>
            <a:ext cx="4537757" cy="336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3945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ster\Desktop\презентация ник\Шабл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83" y="-192865"/>
            <a:ext cx="12216681" cy="705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9" name="Picture 5" descr="kyiv_svyatoshynskyi_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302" y="188640"/>
            <a:ext cx="186521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07568" y="223912"/>
            <a:ext cx="9793088" cy="1044848"/>
          </a:xfrm>
        </p:spPr>
        <p:txBody>
          <a:bodyPr/>
          <a:lstStyle/>
          <a:p>
            <a:pPr algn="ctr"/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Центр військово-патріотичного та спортивного виховання молоді «Десантник»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(Просп. Леся Курбаса, 18-Д)</a:t>
            </a:r>
            <a:endParaRPr lang="uk-UA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Master\Desktop\Без имени-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5589240"/>
            <a:ext cx="7442250" cy="51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727848" y="5608506"/>
            <a:ext cx="6949073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uk-UA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Загальна вартість робіт </a:t>
            </a:r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–182 896, </a:t>
            </a:r>
            <a:r>
              <a:rPr lang="uk-UA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 тис. </a:t>
            </a:r>
            <a:r>
              <a:rPr lang="uk-UA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грн</a:t>
            </a:r>
            <a:endParaRPr lang="uk-UA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27848" y="1223035"/>
            <a:ext cx="5688632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lnSpc>
                <a:spcPct val="90000"/>
              </a:lnSpc>
              <a:defRPr/>
            </a:pPr>
            <a:r>
              <a:rPr lang="uk-UA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Капітальний ремонт покрівлі</a:t>
            </a:r>
            <a:endParaRPr lang="uk-UA" sz="28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C:\Users\user\Desktop\Виконання ремонтних робіт 2017\КРЫША ДЕСАНТНИК 2 ЧАСТЬ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836" y="1783754"/>
            <a:ext cx="3906180" cy="359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user\Desktop\Виконання ремонтних робіт 2017\КРЫША ПОСЛЕ ДЕСАНТНИК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1756658"/>
            <a:ext cx="4572000" cy="361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1060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ster\Desktop\презентация ник\Шабл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83" y="-192865"/>
            <a:ext cx="12216681" cy="705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9" name="Picture 5" descr="kyiv_svyatoshynskyi_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302" y="188640"/>
            <a:ext cx="186521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07568" y="223912"/>
            <a:ext cx="9793088" cy="1044848"/>
          </a:xfrm>
        </p:spPr>
        <p:txBody>
          <a:bodyPr/>
          <a:lstStyle/>
          <a:p>
            <a:pPr algn="ctr"/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Центр творчості дітей та юнацтва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(Вул. </a:t>
            </a:r>
            <a:r>
              <a:rPr lang="uk-UA" sz="2800" b="1" dirty="0" err="1" smtClean="0">
                <a:latin typeface="Times New Roman" pitchFamily="18" charset="0"/>
                <a:cs typeface="Times New Roman" pitchFamily="18" charset="0"/>
              </a:rPr>
              <a:t>Чистяківська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,18)</a:t>
            </a:r>
            <a:endParaRPr lang="uk-UA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Master\Desktop\Без имени-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5589240"/>
            <a:ext cx="7442250" cy="51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727848" y="5608506"/>
            <a:ext cx="6949073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uk-UA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Загальна вартість робіт </a:t>
            </a:r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–292 849, 00 тис. </a:t>
            </a:r>
            <a:r>
              <a:rPr lang="uk-UA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грн</a:t>
            </a:r>
            <a:endParaRPr lang="uk-UA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27848" y="1223035"/>
            <a:ext cx="5688632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lnSpc>
                <a:spcPct val="90000"/>
              </a:lnSpc>
              <a:defRPr/>
            </a:pPr>
            <a:r>
              <a:rPr lang="uk-UA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Заміна вікон</a:t>
            </a:r>
            <a:endParaRPr lang="uk-UA" sz="28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C:\Users\user\Desktop\Виконання ремонтних робіт 2017\ЦТДЮ д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1507509"/>
            <a:ext cx="3857625" cy="393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user\Desktop\Виконання ремонтних робіт 2017\ЦТДЮ после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023" y="1703166"/>
            <a:ext cx="3857625" cy="374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8642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Master\Desktop\презентация ник\страница стандар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030569" y="4581128"/>
            <a:ext cx="7776864" cy="1446550"/>
          </a:xfrm>
          <a:prstGeom prst="rect">
            <a:avLst/>
          </a:prstGeom>
          <a:noFill/>
          <a:ln cmpd="sng">
            <a:noFill/>
          </a:ln>
          <a:effectLst>
            <a:outerShdw blurRad="76200" dir="18900000" sy="23000" kx="-1200000" algn="bl" rotWithShape="0">
              <a:srgbClr val="393EFD">
                <a:alpha val="20000"/>
              </a:srgbClr>
            </a:outerShdw>
          </a:effectLst>
          <a:scene3d>
            <a:camera prst="orthographicFront"/>
            <a:lightRig rig="flat" dir="t">
              <a:rot lat="0" lon="0" rev="18900000"/>
            </a:lightRig>
          </a:scene3d>
          <a:sp3d>
            <a:bevelT prst="relaxedInset"/>
          </a:sp3d>
        </p:spPr>
        <p:txBody>
          <a:bodyPr>
            <a:spAutoFit/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8800" dirty="0">
                <a:solidFill>
                  <a:schemeClr val="accent3">
                    <a:lumMod val="50000"/>
                  </a:schemeClr>
                </a:solidFill>
                <a:latin typeface="Impact" panose="020B0806030902050204" pitchFamily="34" charset="0"/>
                <a:ea typeface="+mj-ea"/>
                <a:cs typeface="+mj-cs"/>
              </a:rPr>
              <a:t>Дякую за увагу!</a:t>
            </a:r>
            <a:endParaRPr lang="ru-RU" sz="8800" dirty="0">
              <a:solidFill>
                <a:schemeClr val="accent3">
                  <a:lumMod val="50000"/>
                </a:schemeClr>
              </a:solidFill>
              <a:latin typeface="Impact" panose="020B0806030902050204" pitchFamily="34" charset="0"/>
              <a:ea typeface="+mj-ea"/>
              <a:cs typeface="+mj-cs"/>
            </a:endParaRPr>
          </a:p>
        </p:txBody>
      </p:sp>
      <p:pic>
        <p:nvPicPr>
          <p:cNvPr id="7" name="Picture 5" descr="kyiv_svyatoshynskyi_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5760" y="450002"/>
            <a:ext cx="3966482" cy="3981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79985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ster\Desktop\презентация ник\Шабл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2864"/>
            <a:ext cx="12216681" cy="705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9" name="Picture 5" descr="kyiv_svyatoshynskyi_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302" y="188640"/>
            <a:ext cx="186521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07568" y="188640"/>
            <a:ext cx="9793088" cy="1044848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Дошкільний навчальний заклад № 251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(Вул. Зодчих, 32-А)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Master\Desktop\Без имени-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5589240"/>
            <a:ext cx="7442250" cy="51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930302" y="1246438"/>
            <a:ext cx="2262574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lnSpc>
                <a:spcPct val="90000"/>
              </a:lnSpc>
              <a:defRPr/>
            </a:pPr>
            <a:r>
              <a:rPr lang="uk-UA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Заміна вікон</a:t>
            </a:r>
            <a:endParaRPr lang="uk-UA" sz="28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27848" y="5608506"/>
            <a:ext cx="6949073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uk-UA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Загальна вартість робіт – </a:t>
            </a:r>
            <a:r>
              <a:rPr lang="uk-UA" dirty="0" smtClean="0">
                <a:solidFill>
                  <a:schemeClr val="bg1"/>
                </a:solidFill>
              </a:rPr>
              <a:t>488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uk-UA" dirty="0" smtClean="0">
                <a:solidFill>
                  <a:schemeClr val="bg1"/>
                </a:solidFill>
              </a:rPr>
              <a:t>050</a:t>
            </a:r>
            <a:r>
              <a:rPr lang="en-US" dirty="0" smtClean="0">
                <a:solidFill>
                  <a:schemeClr val="bg1"/>
                </a:solidFill>
              </a:rPr>
              <a:t>,</a:t>
            </a:r>
            <a:r>
              <a:rPr lang="uk-UA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0</a:t>
            </a:r>
            <a:r>
              <a:rPr lang="uk-UA" dirty="0" smtClean="0">
                <a:solidFill>
                  <a:schemeClr val="bg1"/>
                </a:solidFill>
              </a:rPr>
              <a:t> тис. грн.</a:t>
            </a:r>
            <a:endParaRPr lang="uk-UA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user\Desktop\Виконання ремонтних робіт 2017\251 вікна д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2035438"/>
            <a:ext cx="4680520" cy="308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Виконання ремонтних робіт 2017\251 вікна післ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531" y="2035438"/>
            <a:ext cx="4769117" cy="308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0784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ster\Desktop\презентация ник\Шабл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2864"/>
            <a:ext cx="12216681" cy="705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9" name="Picture 5" descr="kyiv_svyatoshynskyi_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302" y="188640"/>
            <a:ext cx="186521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07568" y="188640"/>
            <a:ext cx="9793088" cy="1044848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Дошкільний навчальний заклад № 669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(Вул. Жмеринська, 26-А)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Master\Desktop\Без имени-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5589240"/>
            <a:ext cx="7442250" cy="51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930302" y="1246438"/>
            <a:ext cx="2262574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lnSpc>
                <a:spcPct val="90000"/>
              </a:lnSpc>
              <a:defRPr/>
            </a:pPr>
            <a:r>
              <a:rPr lang="uk-UA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Заміна вікон</a:t>
            </a:r>
            <a:endParaRPr lang="uk-UA" sz="28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27848" y="5608506"/>
            <a:ext cx="6949073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uk-UA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Загальна вартість робіт – </a:t>
            </a:r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279 684,00 тис. </a:t>
            </a:r>
            <a:r>
              <a:rPr lang="uk-UA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грн</a:t>
            </a:r>
            <a:endParaRPr lang="uk-UA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C:\Users\user\Desktop\Виконання ремонтних робіт 2017\669 окна д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1743287"/>
            <a:ext cx="4824536" cy="355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user\Desktop\Виконання ремонтних робіт 2017\669 окна после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589" y="1743287"/>
            <a:ext cx="3455988" cy="355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2748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ster\Desktop\презентация ник\Шабл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2864"/>
            <a:ext cx="12216681" cy="705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9" name="Picture 5" descr="kyiv_svyatoshynskyi_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302" y="188640"/>
            <a:ext cx="186521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07568" y="188640"/>
            <a:ext cx="9793088" cy="1044848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Дошкільний навчальний заклад № 219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(Бульв. Кольцова, 7-А)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Master\Desktop\Без имени-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5589240"/>
            <a:ext cx="7442250" cy="51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799856" y="1223035"/>
            <a:ext cx="5121212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lnSpc>
                <a:spcPct val="90000"/>
              </a:lnSpc>
              <a:defRPr/>
            </a:pPr>
            <a:r>
              <a:rPr lang="uk-UA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Капітальний ремонт фасаду</a:t>
            </a:r>
            <a:endParaRPr lang="uk-UA" sz="28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27848" y="5608506"/>
            <a:ext cx="6949073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uk-UA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Загальна вартість робіт – </a:t>
            </a:r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565 706,00 тис. </a:t>
            </a:r>
            <a:r>
              <a:rPr lang="uk-UA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грн</a:t>
            </a:r>
            <a:endParaRPr lang="uk-UA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user\Desktop\Виконання ремонтних робіт 2017\219 фасад д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204" y="1703167"/>
            <a:ext cx="3579862" cy="388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user\Desktop\Виконання ремонтних робіт 2017\219 фасад после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2060848"/>
            <a:ext cx="5159896" cy="290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5957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ster\Desktop\презентация ник\Шабл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2864"/>
            <a:ext cx="12216681" cy="705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9" name="Picture 5" descr="kyiv_svyatoshynskyi_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302" y="188640"/>
            <a:ext cx="186521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07568" y="188640"/>
            <a:ext cx="9793088" cy="1044848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Дошкільний навчальний заклад № 694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(Просп. Академіка Корольова, 12-Д)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Master\Desktop\Без имени-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5589240"/>
            <a:ext cx="7442250" cy="51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799856" y="1223035"/>
            <a:ext cx="5121212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lnSpc>
                <a:spcPct val="90000"/>
              </a:lnSpc>
              <a:defRPr/>
            </a:pPr>
            <a:r>
              <a:rPr lang="uk-UA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Капітальний ремонт фасаду</a:t>
            </a:r>
            <a:endParaRPr lang="uk-UA" sz="28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27848" y="5608506"/>
            <a:ext cx="6949073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uk-UA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Загальна вартість робіт – </a:t>
            </a:r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532 646,00 тис. </a:t>
            </a:r>
            <a:r>
              <a:rPr lang="uk-UA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грн</a:t>
            </a:r>
            <a:endParaRPr lang="uk-UA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user\Desktop\Виконання ремонтних робіт 2017\694 фасад д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1986233"/>
            <a:ext cx="4355976" cy="326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Виконання ремонтних робіт 2017\694 фасад после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096" y="1986233"/>
            <a:ext cx="4875560" cy="326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8206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ster\Desktop\презентация ник\Шабл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2864"/>
            <a:ext cx="12216681" cy="705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9" name="Picture 5" descr="kyiv_svyatoshynskyi_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302" y="188640"/>
            <a:ext cx="186521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07568" y="188640"/>
            <a:ext cx="9793088" cy="1044848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Дошкільний навчальний заклад № 735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(Вул.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Чистяківська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-А)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Master\Desktop\Без имени-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5589240"/>
            <a:ext cx="7442250" cy="51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799856" y="1223035"/>
            <a:ext cx="5121212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lnSpc>
                <a:spcPct val="90000"/>
              </a:lnSpc>
              <a:defRPr/>
            </a:pPr>
            <a:r>
              <a:rPr lang="uk-UA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Капітальний ремонт фасаду</a:t>
            </a:r>
            <a:endParaRPr lang="uk-UA" sz="28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27848" y="5608506"/>
            <a:ext cx="6949073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uk-UA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Загальна вартість робіт </a:t>
            </a:r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–488 063,00 тис. </a:t>
            </a:r>
            <a:r>
              <a:rPr lang="uk-UA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грн</a:t>
            </a:r>
            <a:endParaRPr lang="uk-UA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Виконання ремонтних робіт 2017\735 фасад д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820" y="1844579"/>
            <a:ext cx="4338228" cy="331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Виконання ремонтних робіт 2017\735 фасад после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1844579"/>
            <a:ext cx="4700577" cy="331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5626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ster\Desktop\презентация ник\Шабл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2864"/>
            <a:ext cx="12216681" cy="705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9" name="Picture 5" descr="kyiv_svyatoshynskyi_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302" y="188640"/>
            <a:ext cx="186521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07568" y="188640"/>
            <a:ext cx="9793088" cy="1044848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Дошкільний навчальний заклад № 95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(Бульв. Ромена Роллана, 4-А)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Master\Desktop\Без имени-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5589240"/>
            <a:ext cx="7442250" cy="51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799856" y="1223035"/>
            <a:ext cx="5121212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lnSpc>
                <a:spcPct val="90000"/>
              </a:lnSpc>
              <a:defRPr/>
            </a:pPr>
            <a:r>
              <a:rPr lang="uk-UA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Капітальний ремонт фасаду</a:t>
            </a:r>
            <a:endParaRPr lang="uk-UA" sz="28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27848" y="5608506"/>
            <a:ext cx="6949073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uk-UA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Загальна вартість робіт </a:t>
            </a:r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–654 484,80 тис. </a:t>
            </a:r>
            <a:r>
              <a:rPr lang="uk-UA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грн</a:t>
            </a:r>
            <a:endParaRPr lang="uk-UA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user\Desktop\Виконання ремонтних робіт 2017\95 фасад до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1784397"/>
            <a:ext cx="4824536" cy="344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Виконання ремонтних робіт 2017\95 фасад после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489" y="1784397"/>
            <a:ext cx="4511824" cy="344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1182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103417271">
  <a:themeElements>
    <a:clrScheme name="Banded_Design_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lumMod val="0"/>
                <a:lumOff val="100000"/>
              </a:schemeClr>
            </a:gs>
            <a:gs pos="72000">
              <a:schemeClr val="phClr"/>
            </a:gs>
            <a:gs pos="100000">
              <a:schemeClr val="phClr">
                <a:lumMod val="90000"/>
              </a:schemeClr>
            </a:gs>
          </a:gsLst>
          <a:lin ang="5400000" scaled="1"/>
        </a:gradFill>
        <a:gradFill flip="none" rotWithShape="1">
          <a:gsLst>
            <a:gs pos="32000">
              <a:schemeClr val="phClr"/>
            </a:gs>
            <a:gs pos="100000">
              <a:schemeClr val="phClr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usinessProjectPlan_TP103417270.potx" id="{550E9860-DDBE-4F32-8C91-BD68422380AD}" vid="{EA8D2149-94F0-4A92-B33E-5821C3BFA23D}"/>
    </a:ext>
  </a:extLst>
</a:theme>
</file>

<file path=ppt/theme/theme2.xml><?xml version="1.0" encoding="utf-8"?>
<a:theme xmlns:a="http://schemas.openxmlformats.org/drawingml/2006/main" name="Office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anded_Design_Blue">
    <a:dk1>
      <a:srgbClr val="404040"/>
    </a:dk1>
    <a:lt1>
      <a:sysClr val="window" lastClr="FFFFFF"/>
    </a:lt1>
    <a:dk2>
      <a:srgbClr val="263050"/>
    </a:dk2>
    <a:lt2>
      <a:srgbClr val="E5E8E8"/>
    </a:lt2>
    <a:accent1>
      <a:srgbClr val="77B142"/>
    </a:accent1>
    <a:accent2>
      <a:srgbClr val="E3C01E"/>
    </a:accent2>
    <a:accent3>
      <a:srgbClr val="0070C0"/>
    </a:accent3>
    <a:accent4>
      <a:srgbClr val="7556A4"/>
    </a:accent4>
    <a:accent5>
      <a:srgbClr val="F08F1E"/>
    </a:accent5>
    <a:accent6>
      <a:srgbClr val="CB3E3A"/>
    </a:accent6>
    <a:hlink>
      <a:srgbClr val="0070C0"/>
    </a:hlink>
    <a:folHlink>
      <a:srgbClr val="7556A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TS103417271</Template>
  <TotalTime>0</TotalTime>
  <Words>669</Words>
  <Application>Microsoft Office PowerPoint</Application>
  <PresentationFormat>Произвольный</PresentationFormat>
  <Paragraphs>111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TS103417271</vt:lpstr>
      <vt:lpstr>Презентация PowerPoint</vt:lpstr>
      <vt:lpstr>Презентация PowerPoint</vt:lpstr>
      <vt:lpstr>Дошкільний навчальний заклад № 68 (Вул. Жмеринська, 1-А)</vt:lpstr>
      <vt:lpstr>Дошкільний навчальний заклад № 251 (Вул. Зодчих, 32-А)</vt:lpstr>
      <vt:lpstr>Дошкільний навчальний заклад № 669 (Вул. Жмеринська, 26-А)</vt:lpstr>
      <vt:lpstr>Дошкільний навчальний заклад № 219 (Бульв. Кольцова, 7-А)</vt:lpstr>
      <vt:lpstr>Дошкільний навчальний заклад № 694 (Просп. Академіка Корольова, 12-Д)</vt:lpstr>
      <vt:lpstr>Дошкільний навчальний заклад № 735 (Вул. Чистяківська, 1-А)</vt:lpstr>
      <vt:lpstr>Дошкільний навчальний заклад № 95 (Бульв. Ромена Роллана, 4-А)</vt:lpstr>
      <vt:lpstr>Дошкільний навчальний заклад № 682 (Вул. Синьоозерна, 6)</vt:lpstr>
      <vt:lpstr>Дошкільний навчальний заклад № 786 (Вул. Спартаківська, 1-А)</vt:lpstr>
      <vt:lpstr>Дошкільний навчальний заклад № 516 (Вул. Зодчих, 50-А)</vt:lpstr>
      <vt:lpstr>Дошкільний навчальний заклад № 547 (Вул. Академіка Корольова, 8-А)</vt:lpstr>
      <vt:lpstr>Дошкільний навчальний заклад № 257 (Вул. Василя Кучера, 4-А)</vt:lpstr>
      <vt:lpstr>Дошкільний навчальний заклад № 60 (Вул. Львівська, 32)</vt:lpstr>
      <vt:lpstr>Дошкільний навчальний заклад № 249 (Бульв. Ромена Роллана, 3-А)</vt:lpstr>
      <vt:lpstr>Дошкільний навчальний заклад № 249 (Бульв. Ромена Роллана, 3-А)</vt:lpstr>
      <vt:lpstr>Дошкільний навчальний заклад № 277 (Вул. Василя Кучера, 8-А)</vt:lpstr>
      <vt:lpstr>Презентация PowerPoint</vt:lpstr>
      <vt:lpstr>Загальноосвітній навчальний заклад № 215 (Вул. Жмеринська, 20)</vt:lpstr>
      <vt:lpstr>Загальноосвітній навчальний заклад № 205 (Просп. Леся Курбаса, 10-Д)</vt:lpstr>
      <vt:lpstr>Загальноосвітній навчальний заклад № 223 (Вул. Жолудєва, 6-Г)</vt:lpstr>
      <vt:lpstr>Загальноосвітній навчальний заклад № 223 (Вул. Жолудєва, 6-Г)</vt:lpstr>
      <vt:lpstr>Загальноосвітній навчальний заклад № 72 (Вул. Генерала Наумова, 35-А)</vt:lpstr>
      <vt:lpstr>Загальноосвітній навчальний заклад № 83 (Вул. Героїв Космосу, 3)</vt:lpstr>
      <vt:lpstr>Загальноосвітній навчальний заклад № 197 (Вул. Генерала Потапова, 12)</vt:lpstr>
      <vt:lpstr>Загальноосвітній навчальний заклад № 253 (Вул. Жмеринська, 34)</vt:lpstr>
      <vt:lpstr>Загальноосвітній навчальний заклад № 288 (Вул. Ірпінська, 68-А)</vt:lpstr>
      <vt:lpstr>Київська гімназія № 154 (Просп. Перемоги, 63)</vt:lpstr>
      <vt:lpstr>Загальноосвітній навчальний заклад № 185 (Вул. Серпова, 20/6)</vt:lpstr>
      <vt:lpstr>Загальноосвітній навчальний заклад № 185 (Вул. Серпова, 20/6)</vt:lpstr>
      <vt:lpstr>Загальноосвітній навчальний заклад № 196 (Вул. Зодчих, 22)</vt:lpstr>
      <vt:lpstr>Загальноосвітній навчальний заклад № 200 (Вул. Семашка, 9)</vt:lpstr>
      <vt:lpstr>Презентация PowerPoint</vt:lpstr>
      <vt:lpstr>Центр військово-патріотичного та спортивного виховання молоді «Десантник» (Вул. Жолудєва, 6-Д)</vt:lpstr>
      <vt:lpstr>Центр військово-патріотичного та спортивного виховання молоді «Десантник» (Просп. Леся Курбаса, 12-Г)</vt:lpstr>
      <vt:lpstr>Центр військово-патріотичного та спортивного виховання молоді «Десантник» (Просп. Леся Курбаса, 18-Д)</vt:lpstr>
      <vt:lpstr>Центр творчості дітей та юнацтва (Вул. Чистяківська ,18)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Освітні курси “Success of future”</dc:title>
  <dc:creator/>
  <cp:lastModifiedBy/>
  <cp:revision>14</cp:revision>
  <dcterms:created xsi:type="dcterms:W3CDTF">2013-11-16T11:05:34Z</dcterms:created>
  <dcterms:modified xsi:type="dcterms:W3CDTF">2017-07-13T13:23:07Z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TC034172719991</vt:lpwstr>
  </property>
</Properties>
</file>