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65" r:id="rId2"/>
    <p:sldId id="390" r:id="rId3"/>
    <p:sldId id="378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8" r:id="rId18"/>
    <p:sldId id="404" r:id="rId19"/>
    <p:sldId id="406" r:id="rId20"/>
    <p:sldId id="407" r:id="rId21"/>
    <p:sldId id="409" r:id="rId22"/>
    <p:sldId id="410" r:id="rId23"/>
    <p:sldId id="411" r:id="rId24"/>
    <p:sldId id="414" r:id="rId25"/>
    <p:sldId id="413" r:id="rId26"/>
    <p:sldId id="419" r:id="rId27"/>
    <p:sldId id="420" r:id="rId28"/>
    <p:sldId id="422" r:id="rId29"/>
    <p:sldId id="439" r:id="rId30"/>
    <p:sldId id="440" r:id="rId31"/>
    <p:sldId id="442" r:id="rId32"/>
    <p:sldId id="389" r:id="rId33"/>
    <p:sldId id="415" r:id="rId34"/>
    <p:sldId id="425" r:id="rId35"/>
    <p:sldId id="423" r:id="rId36"/>
    <p:sldId id="424" r:id="rId37"/>
    <p:sldId id="418" r:id="rId38"/>
    <p:sldId id="417" r:id="rId39"/>
    <p:sldId id="416" r:id="rId40"/>
    <p:sldId id="426" r:id="rId41"/>
    <p:sldId id="427" r:id="rId42"/>
    <p:sldId id="428" r:id="rId43"/>
    <p:sldId id="430" r:id="rId44"/>
    <p:sldId id="431" r:id="rId45"/>
    <p:sldId id="432" r:id="rId46"/>
    <p:sldId id="433" r:id="rId47"/>
    <p:sldId id="436" r:id="rId48"/>
    <p:sldId id="434" r:id="rId49"/>
    <p:sldId id="437" r:id="rId50"/>
    <p:sldId id="438" r:id="rId51"/>
    <p:sldId id="441" r:id="rId52"/>
    <p:sldId id="338" r:id="rId5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втор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B08"/>
    <a:srgbClr val="2808E6"/>
    <a:srgbClr val="35C98D"/>
    <a:srgbClr val="A6D4F4"/>
    <a:srgbClr val="BD2B03"/>
    <a:srgbClr val="393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30" autoAdjust="0"/>
    <p:restoredTop sz="93051" autoAdjust="0"/>
  </p:normalViewPr>
  <p:slideViewPr>
    <p:cSldViewPr>
      <p:cViewPr>
        <p:scale>
          <a:sx n="66" d="100"/>
          <a:sy n="66" d="100"/>
        </p:scale>
        <p:origin x="-684" y="-156"/>
      </p:cViewPr>
      <p:guideLst>
        <p:guide orient="horz" pos="2160"/>
        <p:guide pos="3840"/>
        <p:guide pos="6816"/>
        <p:guide pos="816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50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B771EB-9BB1-4FD8-AED3-4FA6EBDE430F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F600498-F853-4C3B-82C7-2CE8B4C943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02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56749AC-8C3D-40FC-8944-EECDA91DEA4D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37D1E32-4698-4810-8454-B46104116E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6665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7D1E32-4698-4810-8454-B46104116EE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solidFill>
                <a:srgbClr val="363D3D"/>
              </a:solidFill>
            </a:endParaRPr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DEEEDA-0545-4E80-BA4B-1B0E58A805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12188825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6" name="Прямоугольник 5"/>
          <p:cNvSpPr/>
          <p:nvPr/>
        </p:nvSpPr>
        <p:spPr bwMode="white">
          <a:xfrm>
            <a:off x="0" y="4724400"/>
            <a:ext cx="12188825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e 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36D134-41F6-4B2F-900C-27D5BC8FAB4B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E3DAFE0-50C5-4DBA-BE4A-BDABF38B3B1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BCB3-4853-402F-B8B8-7F887EF3ED48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3E4CC-B482-4D1E-9491-03BA8A32EC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59ED-5C25-45BD-BB2F-190EC72BE601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389C0-5C20-4713-89A7-16E0F7FAC7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524E5-B932-4459-93E3-0E830472C215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101FE-4002-4455-AA79-282390B1EE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38D5B-DF24-4E1D-8322-DEE8B0E89B4F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0C93-476E-41C4-9949-D8B264219A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61862-B528-49A0-9B8A-D094AA93E697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39F4-33E5-4CF8-93BB-A1155A8AEC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5" name="Прямоугольник 7"/>
          <p:cNvSpPr/>
          <p:nvPr/>
        </p:nvSpPr>
        <p:spPr bwMode="white">
          <a:xfrm>
            <a:off x="0" y="411163"/>
            <a:ext cx="12188825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>
            <a:normAutofit/>
          </a:bodyPr>
          <a:lstStyle>
            <a:lvl1pPr algn="ctr">
              <a:defRPr sz="5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4D241-0449-4D94-9E6A-8AF015BB0D16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2DDBD-E279-4025-A370-55483595E6C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альтернативного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4029D1-B370-420C-8709-E3CCF36E04CC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6D183A3-8E27-4EB6-AF1E-832B6BC870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FA984-9BFB-4CE3-AF37-035AEA0FA2D7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C9F2-B51F-4A34-AE46-453DF23512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540A-C805-4779-AA37-2A00A7E21F2E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CDA5E-3E3F-4F1A-99DB-60F6E1FC7E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8A1F-9DAE-4304-A5F7-4922B5781F69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CF0E0-0AD8-4122-8BE4-3E4E87B781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EF21B1C-C9D7-4EE6-9901-0EDDD7A696EB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C181D31-2EB9-4EA6-B443-A69F1EADBED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85000-8D82-48D2-BC4B-7F982283AD62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E9CB3-59DF-4269-9014-908ABA175A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prstClr val="white"/>
              </a:solidFill>
              <a:latin typeface="Euphemia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588" y="6583363"/>
            <a:ext cx="12188825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 bwMode="auto">
          <a:xfrm>
            <a:off x="1341438" y="466725"/>
            <a:ext cx="9509125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438" y="1901825"/>
            <a:ext cx="9509125" cy="412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  <a:p>
            <a:pPr lvl="5"/>
            <a:r>
              <a:rPr lang="ru-RU" dirty="0" smtClean="0"/>
              <a:t>Шестая</a:t>
            </a:r>
          </a:p>
          <a:p>
            <a:pPr lvl="6"/>
            <a:r>
              <a:rPr lang="ru-RU" dirty="0" smtClean="0"/>
              <a:t>Седьмая</a:t>
            </a:r>
          </a:p>
          <a:p>
            <a:pPr lvl="7"/>
            <a:r>
              <a:rPr lang="ru-RU" dirty="0" smtClean="0"/>
              <a:t>Восьмая</a:t>
            </a:r>
          </a:p>
          <a:p>
            <a:pPr lvl="8"/>
            <a:r>
              <a:rPr lang="ru-RU" dirty="0" smtClean="0"/>
              <a:t>Девятая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13" y="6602413"/>
            <a:ext cx="960437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B1B9B3BB-26FD-4316-B16F-9431C07E8A28}" type="datetimeFigureOut">
              <a:rPr lang="ru-RU"/>
              <a:pPr>
                <a:defRPr/>
              </a:pPr>
              <a:t>03.10.2016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438" y="6602413"/>
            <a:ext cx="7159625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cap="all" baseline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2413"/>
            <a:ext cx="639763" cy="2365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0C297D3C-86AC-4E6D-80BE-CD1F2E583A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5" r:id="rId2"/>
    <p:sldLayoutId id="2147483664" r:id="rId3"/>
    <p:sldLayoutId id="2147483665" r:id="rId4"/>
    <p:sldLayoutId id="2147483656" r:id="rId5"/>
    <p:sldLayoutId id="2147483657" r:id="rId6"/>
    <p:sldLayoutId id="2147483658" r:id="rId7"/>
    <p:sldLayoutId id="2147483666" r:id="rId8"/>
    <p:sldLayoutId id="2147483659" r:id="rId9"/>
    <p:sldLayoutId id="2147483667" r:id="rId10"/>
    <p:sldLayoutId id="2147483668" r:id="rId11"/>
    <p:sldLayoutId id="2147483660" r:id="rId12"/>
    <p:sldLayoutId id="2147483661" r:id="rId13"/>
    <p:sldLayoutId id="2147483662" r:id="rId14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 kern="1200">
          <a:solidFill>
            <a:srgbClr val="1D243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Arial" pitchFamily="34" charset="0"/>
        <a:defRPr sz="3400">
          <a:solidFill>
            <a:srgbClr val="1D243C"/>
          </a:solidFill>
          <a:latin typeface="Corbe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charset="0"/>
        <a:defRPr sz="3400">
          <a:solidFill>
            <a:srgbClr val="1D243C"/>
          </a:solidFill>
          <a:latin typeface="Corbel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3488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>
          <a:xfrm>
            <a:off x="22696" y="4221088"/>
            <a:ext cx="12025336" cy="2214578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Будівельно-ремонтні роботи Програми економічного та соціального розвитку на 2016 рік</a:t>
            </a:r>
            <a:br>
              <a:rPr lang="uk-UA" sz="3200" b="1" dirty="0" smtClean="0"/>
            </a:br>
            <a:r>
              <a:rPr lang="uk-UA" sz="3200" b="1" dirty="0" smtClean="0"/>
              <a:t>«ОСВІТА</a:t>
            </a:r>
            <a:r>
              <a:rPr lang="uk-UA" sz="3200" b="1" dirty="0" smtClean="0"/>
              <a:t>»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b="1" dirty="0" smtClean="0"/>
              <a:t>(</a:t>
            </a:r>
            <a:r>
              <a:rPr lang="uk-UA" sz="2400" b="1" dirty="0" smtClean="0"/>
              <a:t>станом на 26.09.2016 р)</a:t>
            </a:r>
            <a:endParaRPr lang="uk-UA" sz="2400" dirty="0"/>
          </a:p>
        </p:txBody>
      </p:sp>
      <p:pic>
        <p:nvPicPr>
          <p:cNvPr id="18435" name="Picture 6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77054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943528"/>
            <a:ext cx="4844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Замінено вікна дошкільної установи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693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user\AppData\Local\Temp\Rar$DIa0.087\SAM_2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16832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AppData\Local\Temp\Rar$DIa0.235\SAM_2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1988840"/>
            <a:ext cx="3939902" cy="465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AppData\Local\Temp\Rar$DIa0.387\SAM_28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365104"/>
            <a:ext cx="3168352" cy="2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42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196752"/>
            <a:ext cx="484422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Виконано:</a:t>
            </a:r>
          </a:p>
          <a:p>
            <a:pPr lvl="0" algn="r"/>
            <a:r>
              <a:rPr lang="ru-RU" sz="2400" dirty="0"/>
              <a:t>ремонт </a:t>
            </a:r>
            <a:r>
              <a:rPr lang="ru-RU" sz="2400" dirty="0" err="1"/>
              <a:t>вхідних</a:t>
            </a:r>
            <a:r>
              <a:rPr lang="ru-RU" sz="2400" dirty="0"/>
              <a:t> </a:t>
            </a:r>
            <a:r>
              <a:rPr lang="ru-RU" sz="2400" dirty="0" err="1"/>
              <a:t>східців</a:t>
            </a:r>
            <a:endParaRPr lang="ru-RU" sz="2400" dirty="0"/>
          </a:p>
          <a:p>
            <a:pPr lvl="0" algn="r"/>
            <a:r>
              <a:rPr lang="ru-RU" sz="2400" dirty="0"/>
              <a:t>ремонт </a:t>
            </a:r>
            <a:r>
              <a:rPr lang="ru-RU" sz="2400" dirty="0" err="1"/>
              <a:t>музичного</a:t>
            </a:r>
            <a:r>
              <a:rPr lang="ru-RU" sz="2400" dirty="0"/>
              <a:t> залу</a:t>
            </a:r>
          </a:p>
          <a:p>
            <a:pPr lvl="0" algn="r"/>
            <a:r>
              <a:rPr lang="ru-RU" sz="2400" dirty="0"/>
              <a:t>ремонт </a:t>
            </a:r>
            <a:r>
              <a:rPr lang="ru-RU" sz="2400" dirty="0" err="1"/>
              <a:t>маршових</a:t>
            </a:r>
            <a:r>
              <a:rPr lang="ru-RU" sz="2400" dirty="0"/>
              <a:t> </a:t>
            </a:r>
            <a:r>
              <a:rPr lang="ru-RU" sz="2400" dirty="0" err="1"/>
              <a:t>східців</a:t>
            </a:r>
            <a:endParaRPr lang="ru-RU" sz="2400" dirty="0"/>
          </a:p>
          <a:p>
            <a:pPr lvl="0" algn="r"/>
            <a:r>
              <a:rPr lang="ru-RU" sz="2400" dirty="0" err="1" smtClean="0"/>
              <a:t>заміну</a:t>
            </a:r>
            <a:r>
              <a:rPr lang="ru-RU" sz="2400" dirty="0" smtClean="0"/>
              <a:t> </a:t>
            </a:r>
            <a:r>
              <a:rPr lang="ru-RU" sz="2400" dirty="0"/>
              <a:t>вікон в </a:t>
            </a:r>
            <a:r>
              <a:rPr lang="ru-RU" sz="2400" dirty="0" err="1"/>
              <a:t>групах</a:t>
            </a:r>
            <a:r>
              <a:rPr lang="ru-RU" sz="2400" dirty="0"/>
              <a:t> 4, 7,8</a:t>
            </a:r>
          </a:p>
          <a:p>
            <a:pPr lvl="0" algn="r"/>
            <a:r>
              <a:rPr lang="ru-RU" sz="2400" dirty="0"/>
              <a:t>ремонт </a:t>
            </a:r>
            <a:r>
              <a:rPr lang="ru-RU" sz="2400" dirty="0" err="1"/>
              <a:t>санузлів</a:t>
            </a:r>
            <a:r>
              <a:rPr lang="ru-RU" sz="2400" dirty="0"/>
              <a:t> </a:t>
            </a:r>
            <a:r>
              <a:rPr lang="ru-RU" sz="2400" dirty="0" err="1"/>
              <a:t>група</a:t>
            </a:r>
            <a:r>
              <a:rPr lang="ru-RU" sz="2400" dirty="0"/>
              <a:t> 5, 7, 11</a:t>
            </a:r>
          </a:p>
          <a:p>
            <a:pPr lvl="0" algn="r"/>
            <a:r>
              <a:rPr lang="ru-RU" sz="2400" dirty="0" err="1"/>
              <a:t>косметичне</a:t>
            </a:r>
            <a:r>
              <a:rPr lang="ru-RU" sz="2400" dirty="0"/>
              <a:t> </a:t>
            </a:r>
            <a:r>
              <a:rPr lang="ru-RU" sz="2400" dirty="0" err="1"/>
              <a:t>фарбування</a:t>
            </a:r>
            <a:r>
              <a:rPr lang="ru-RU" sz="2400" dirty="0"/>
              <a:t> цоколя </a:t>
            </a:r>
            <a:r>
              <a:rPr lang="ru-RU" sz="2400" dirty="0" err="1"/>
              <a:t>споруди</a:t>
            </a:r>
            <a:r>
              <a:rPr lang="ru-RU" sz="2400" dirty="0"/>
              <a:t> </a:t>
            </a:r>
            <a:r>
              <a:rPr lang="ru-RU" sz="2400" dirty="0" smtClean="0"/>
              <a:t>ДНЗ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139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AppData\Local\Temp\Rar$DIa0.863\PIC_2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13285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AppData\Local\Temp\Rar$DIa0.281\PIC_2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991049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AppData\Local\Temp\Rar$DIa0.621\PIC_2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3805786"/>
            <a:ext cx="3672408" cy="264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714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943528"/>
            <a:ext cx="4844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Ремонт </a:t>
            </a:r>
          </a:p>
          <a:p>
            <a:pPr lvl="0" algn="r"/>
            <a:r>
              <a:rPr lang="uk-UA" sz="2400" dirty="0" smtClean="0"/>
              <a:t>двох туалетних питань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786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AppData\Local\Temp\Rar$DIa0.857\SAM_4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19267"/>
            <a:ext cx="6732240" cy="4474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50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65280" y="1624732"/>
            <a:ext cx="48442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uk-UA" sz="2400" dirty="0" smtClean="0"/>
              <a:t>Виконано:</a:t>
            </a:r>
            <a:br>
              <a:rPr lang="uk-UA" sz="2400" dirty="0" smtClean="0"/>
            </a:br>
            <a:r>
              <a:rPr lang="ru-RU" sz="2400" dirty="0" smtClean="0"/>
              <a:t>1.заміну труб </a:t>
            </a:r>
            <a:r>
              <a:rPr lang="ru-RU" sz="2400" dirty="0"/>
              <a:t>ГВП та ХВП</a:t>
            </a:r>
          </a:p>
          <a:p>
            <a:pPr algn="r"/>
            <a:r>
              <a:rPr lang="ru-RU" sz="2400" dirty="0"/>
              <a:t>2.капітальний ремонт  </a:t>
            </a:r>
          </a:p>
          <a:p>
            <a:pPr lvl="0" algn="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599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AppData\Local\Temp\Rar$DIa0.634\1.капiт.ремонт_прал_н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6" y="1993826"/>
            <a:ext cx="4505852" cy="3379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AppData\Local\Temp\Rar$DIa0.080\3ХВП.ГВ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493297"/>
            <a:ext cx="5220072" cy="3915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2868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3128194"/>
            <a:ext cx="4844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Замінено радіатори опалення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134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AppData\Local\Temp\Rar$DIa0.197\image-27-09-16-13-3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980757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AppData\Local\Temp\Rar$DIa0.403\image-27-09-16-13-39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76" y="1413024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AppData\Local\Temp\Rar$DIa0.721\image-27-09-16-13-39-3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77072"/>
            <a:ext cx="3707904" cy="258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14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060848"/>
            <a:ext cx="48442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err="1"/>
              <a:t>Виконано</a:t>
            </a:r>
            <a:r>
              <a:rPr lang="ru-RU" sz="2400" dirty="0"/>
              <a:t> ремонт </a:t>
            </a:r>
            <a:r>
              <a:rPr lang="ru-RU" sz="2400" dirty="0" err="1"/>
              <a:t>п'яти</a:t>
            </a:r>
            <a:r>
              <a:rPr lang="ru-RU" sz="2400" dirty="0"/>
              <a:t> </a:t>
            </a:r>
            <a:r>
              <a:rPr lang="ru-RU" sz="2400" dirty="0" err="1"/>
              <a:t>тіньових</a:t>
            </a:r>
            <a:r>
              <a:rPr lang="ru-RU" sz="2400" dirty="0"/>
              <a:t> </a:t>
            </a:r>
            <a:r>
              <a:rPr lang="ru-RU" sz="2400" dirty="0" err="1"/>
              <a:t>навісів</a:t>
            </a:r>
            <a:r>
              <a:rPr lang="ru-RU" sz="2400" dirty="0"/>
              <a:t> </a:t>
            </a:r>
            <a:r>
              <a:rPr lang="ru-RU" sz="2400" dirty="0" smtClean="0"/>
              <a:t>: </a:t>
            </a:r>
            <a:r>
              <a:rPr lang="ru-RU" sz="2400" dirty="0" err="1"/>
              <a:t>перекрито</a:t>
            </a:r>
            <a:r>
              <a:rPr lang="ru-RU" sz="2400" dirty="0"/>
              <a:t> </a:t>
            </a:r>
            <a:r>
              <a:rPr lang="ru-RU" sz="2400" dirty="0" err="1"/>
              <a:t>дах</a:t>
            </a:r>
            <a:r>
              <a:rPr lang="ru-RU" sz="2400" dirty="0"/>
              <a:t>, поштукатурено </a:t>
            </a:r>
            <a:r>
              <a:rPr lang="ru-RU" sz="2400" dirty="0" err="1"/>
              <a:t>стіни</a:t>
            </a:r>
            <a:r>
              <a:rPr lang="ru-RU" sz="2400" dirty="0"/>
              <a:t>, </a:t>
            </a:r>
            <a:r>
              <a:rPr lang="ru-RU" sz="2400" dirty="0" err="1"/>
              <a:t>пофарбовано</a:t>
            </a:r>
            <a:r>
              <a:rPr lang="ru-RU" sz="2400" dirty="0"/>
              <a:t> та </a:t>
            </a:r>
            <a:r>
              <a:rPr lang="ru-RU" sz="2400" dirty="0" err="1"/>
              <a:t>перекрили</a:t>
            </a:r>
            <a:r>
              <a:rPr lang="ru-RU" sz="2400" dirty="0"/>
              <a:t> </a:t>
            </a:r>
            <a:r>
              <a:rPr lang="ru-RU" sz="2400" dirty="0" err="1"/>
              <a:t>дві</a:t>
            </a:r>
            <a:r>
              <a:rPr lang="ru-RU" sz="2400" dirty="0"/>
              <a:t> </a:t>
            </a:r>
            <a:r>
              <a:rPr lang="ru-RU" sz="2400" dirty="0" err="1"/>
              <a:t>підлоги</a:t>
            </a:r>
            <a:r>
              <a:rPr lang="ru-RU" sz="2400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789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AppData\Local\Temp\Rar$DIa0.504\IMG_20160927_124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340768"/>
            <a:ext cx="4367808" cy="245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AppData\Local\Temp\Rar$DIa0.601\IMG_20160927_1246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4" y="3797660"/>
            <a:ext cx="4175787" cy="234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AppData\Local\Temp\Rar$DIa0.652\IMG_20160927_1247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461" y="3871619"/>
            <a:ext cx="4871864" cy="274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837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758862"/>
            <a:ext cx="48442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/>
              <a:t>П</a:t>
            </a:r>
            <a:r>
              <a:rPr lang="ru-RU" sz="2400" dirty="0" smtClean="0"/>
              <a:t>роведено </a:t>
            </a:r>
            <a:r>
              <a:rPr lang="ru-RU" sz="2400" dirty="0" err="1"/>
              <a:t>ремонтні</a:t>
            </a:r>
            <a:r>
              <a:rPr lang="ru-RU" sz="2400" dirty="0"/>
              <a:t> роботи: ремонт </a:t>
            </a:r>
            <a:r>
              <a:rPr lang="ru-RU" sz="2400" b="1" dirty="0" err="1"/>
              <a:t>даху</a:t>
            </a:r>
            <a:r>
              <a:rPr lang="ru-RU" sz="2400" b="1" dirty="0"/>
              <a:t> - 500 </a:t>
            </a:r>
            <a:r>
              <a:rPr lang="ru-RU" sz="2400" b="1" dirty="0" err="1"/>
              <a:t>кв.м</a:t>
            </a:r>
            <a:r>
              <a:rPr lang="ru-RU" sz="2400" b="1" dirty="0"/>
              <a:t>, </a:t>
            </a:r>
            <a:endParaRPr lang="ru-RU" sz="2400" b="1" dirty="0" smtClean="0"/>
          </a:p>
          <a:p>
            <a:pPr lvl="0" algn="r"/>
            <a:r>
              <a:rPr lang="ru-RU" sz="2400" b="1" dirty="0" smtClean="0"/>
              <a:t>ремонт </a:t>
            </a:r>
            <a:r>
              <a:rPr lang="ru-RU" sz="2400" b="1" dirty="0"/>
              <a:t>фасаду - 400 </a:t>
            </a:r>
            <a:r>
              <a:rPr lang="ru-RU" sz="2400" b="1" dirty="0" err="1"/>
              <a:t>кв.м</a:t>
            </a:r>
            <a:r>
              <a:rPr lang="ru-RU" sz="2400" b="1" dirty="0"/>
              <a:t>.</a:t>
            </a:r>
            <a:r>
              <a:rPr lang="ru-RU" sz="2400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Навчально-виховний комплекс «Сузір’я»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AppData\Local\Temp\Rar$DIa0.603\DSC01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690"/>
            <a:ext cx="2999656" cy="3999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AppData\Local\Temp\Rar$DIa0.094\DSC01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276872"/>
            <a:ext cx="4464496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084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389531"/>
            <a:ext cx="48442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err="1" smtClean="0"/>
              <a:t>Замінено</a:t>
            </a:r>
            <a:r>
              <a:rPr lang="ru-RU" sz="2400" dirty="0" smtClean="0"/>
              <a:t> </a:t>
            </a:r>
            <a:r>
              <a:rPr lang="ru-RU" sz="2400" dirty="0" err="1"/>
              <a:t>вікна</a:t>
            </a:r>
            <a:r>
              <a:rPr lang="ru-RU" sz="2400" dirty="0"/>
              <a:t> на </a:t>
            </a:r>
            <a:r>
              <a:rPr lang="ru-RU" sz="2400" dirty="0" err="1"/>
              <a:t>металопластикові</a:t>
            </a:r>
            <a:r>
              <a:rPr lang="ru-RU" sz="2400" dirty="0"/>
              <a:t> в </a:t>
            </a:r>
            <a:r>
              <a:rPr lang="ru-RU" sz="2400" dirty="0" err="1"/>
              <a:t>одній</a:t>
            </a:r>
            <a:r>
              <a:rPr lang="ru-RU" sz="2400" dirty="0"/>
              <a:t> </a:t>
            </a:r>
            <a:r>
              <a:rPr lang="ru-RU" sz="2400" dirty="0" err="1"/>
              <a:t>групі</a:t>
            </a:r>
            <a:r>
              <a:rPr lang="ru-RU" sz="2400" dirty="0"/>
              <a:t>; </a:t>
            </a:r>
            <a:r>
              <a:rPr lang="ru-RU" sz="2400" dirty="0" err="1"/>
              <a:t>замінено</a:t>
            </a:r>
            <a:r>
              <a:rPr lang="ru-RU" sz="2400" dirty="0"/>
              <a:t> на </a:t>
            </a:r>
            <a:r>
              <a:rPr lang="ru-RU" sz="2400" dirty="0" err="1"/>
              <a:t>нові</a:t>
            </a:r>
            <a:r>
              <a:rPr lang="ru-RU" sz="2400" dirty="0"/>
              <a:t> труби </a:t>
            </a:r>
            <a:r>
              <a:rPr lang="ru-RU" sz="2400" dirty="0" err="1"/>
              <a:t>гарячого</a:t>
            </a:r>
            <a:r>
              <a:rPr lang="ru-RU" sz="2400" dirty="0"/>
              <a:t> та холодного водопроводу та </a:t>
            </a:r>
            <a:r>
              <a:rPr lang="ru-RU" sz="2400" dirty="0" err="1"/>
              <a:t>опалення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390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AppData\Local\Temp\Rar$DIa0.034\IMG_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" y="1991509"/>
            <a:ext cx="2859782" cy="381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AppData\Local\Temp\Rar$DIa0.483\IMG_20160802_151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05" y="2289987"/>
            <a:ext cx="4086791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461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3128194"/>
            <a:ext cx="4844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Проведено заміну вікон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669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AppData\Local\Temp\Rar$DIa0.048\WP_20160927_12_27_3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060848"/>
            <a:ext cx="2430223" cy="4326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AppData\Local\Temp\Rar$DIa0.965\WP_20160927_12_29_59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27" y="1013477"/>
            <a:ext cx="4979142" cy="279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AppData\Local\Temp\Rar$DIa0.440\WP_20160927_12_30_27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880" y="3810402"/>
            <a:ext cx="4942289" cy="277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4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020199"/>
            <a:ext cx="484422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/>
              <a:t>косметичний ремонт по групах (заміна шпалер, фарбування дверей);</a:t>
            </a:r>
            <a:endParaRPr lang="ru-RU" sz="2400" dirty="0"/>
          </a:p>
          <a:p>
            <a:pPr lvl="0" algn="r"/>
            <a:r>
              <a:rPr lang="uk-UA" sz="2400" dirty="0"/>
              <a:t>зовнішній ремонт сараю (штукатурка, фарбування);</a:t>
            </a:r>
            <a:endParaRPr lang="ru-RU" sz="2400" dirty="0"/>
          </a:p>
          <a:p>
            <a:pPr lvl="0" algn="r"/>
            <a:r>
              <a:rPr lang="uk-UA" sz="2400" dirty="0"/>
              <a:t>заміна </a:t>
            </a:r>
            <a:r>
              <a:rPr lang="uk-UA" sz="2400" dirty="0" smtClean="0"/>
              <a:t>кахлю </a:t>
            </a:r>
            <a:r>
              <a:rPr lang="uk-UA" sz="2400" dirty="0"/>
              <a:t>на пральній;</a:t>
            </a:r>
            <a:endParaRPr lang="ru-RU" sz="2400" dirty="0"/>
          </a:p>
          <a:p>
            <a:pPr lvl="0" algn="r"/>
            <a:r>
              <a:rPr lang="uk-UA" sz="2400" dirty="0"/>
              <a:t>ремонт (облицювання) </a:t>
            </a:r>
            <a:r>
              <a:rPr lang="uk-UA" sz="2400" dirty="0" smtClean="0"/>
              <a:t>тамбурів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532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AppData\Local\Temp\Rar$DIa0.519\IMG_23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2082572"/>
            <a:ext cx="3008043" cy="4010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AppData\Local\Temp\Rar$DIa0.649\IMG_1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257" y="2564904"/>
            <a:ext cx="39364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655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95600" y="1412776"/>
            <a:ext cx="120253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9pPr>
          </a:lstStyle>
          <a:p>
            <a:r>
              <a:rPr lang="uk-UA" sz="9600" b="1" i="1" dirty="0" smtClean="0"/>
              <a:t>Дошкільна</a:t>
            </a:r>
          </a:p>
          <a:p>
            <a:r>
              <a:rPr lang="uk-UA" sz="9600" b="1" i="1" dirty="0" smtClean="0"/>
              <a:t>освіта</a:t>
            </a:r>
          </a:p>
        </p:txBody>
      </p:sp>
    </p:spTree>
    <p:extLst>
      <p:ext uri="{BB962C8B-B14F-4D97-AF65-F5344CB8AC3E}">
        <p14:creationId xmlns:p14="http://schemas.microsoft.com/office/powerpoint/2010/main" val="789217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574197"/>
            <a:ext cx="48442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/>
              <a:t>завершено </a:t>
            </a:r>
            <a:r>
              <a:rPr lang="ru-RU" sz="2400" dirty="0" err="1"/>
              <a:t>часткове</a:t>
            </a:r>
            <a:r>
              <a:rPr lang="ru-RU" sz="2400" dirty="0"/>
              <a:t> утеплення фасаду (центральна </a:t>
            </a:r>
            <a:r>
              <a:rPr lang="ru-RU" sz="2400" dirty="0" err="1"/>
              <a:t>частина</a:t>
            </a:r>
            <a:r>
              <a:rPr lang="ru-RU" sz="2400" dirty="0"/>
              <a:t> закладу ) та </a:t>
            </a:r>
            <a:r>
              <a:rPr lang="ru-RU" sz="2400" dirty="0" err="1"/>
              <a:t>встановлено</a:t>
            </a:r>
            <a:r>
              <a:rPr lang="ru-RU" sz="2400" dirty="0"/>
              <a:t> 100 </a:t>
            </a:r>
            <a:r>
              <a:rPr lang="ru-RU" sz="2400" dirty="0" err="1"/>
              <a:t>кв.м</a:t>
            </a:r>
            <a:r>
              <a:rPr lang="ru-RU" sz="2400" dirty="0"/>
              <a:t>. вікон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694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AppData\Local\Temp\Rar$DIa0.080\DSC00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76" y="1700808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345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3128194"/>
            <a:ext cx="4844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/>
              <a:t>П</a:t>
            </a:r>
            <a:r>
              <a:rPr lang="ru-RU" sz="2400" dirty="0" smtClean="0"/>
              <a:t>роводиться </a:t>
            </a:r>
            <a:r>
              <a:rPr lang="ru-RU" sz="2400" dirty="0"/>
              <a:t>утеплення </a:t>
            </a:r>
            <a:r>
              <a:rPr lang="ru-RU" sz="2400" dirty="0" smtClean="0"/>
              <a:t>фасаду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682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AppData\Local\Temp\Rar$DIa0.705\P9270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4" y="1974591"/>
            <a:ext cx="5958408" cy="4468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425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943528"/>
            <a:ext cx="4844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smtClean="0"/>
              <a:t>Роботу </a:t>
            </a:r>
            <a:r>
              <a:rPr lang="ru-RU" sz="2400" dirty="0"/>
              <a:t>по заміні вікон та ремонту </a:t>
            </a:r>
            <a:r>
              <a:rPr lang="ru-RU" sz="2400" dirty="0" smtClean="0"/>
              <a:t>покрівлі </a:t>
            </a:r>
            <a:r>
              <a:rPr lang="ru-RU" sz="2400" dirty="0" err="1" smtClean="0"/>
              <a:t>закінчено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681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user\AppData\Local\Temp\Rar$DIa0.094\DSC03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" y="1957715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AppData\Local\Temp\Rar$DIa0.185\DSC03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63691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1280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772816"/>
            <a:ext cx="4844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smtClean="0"/>
              <a:t>Проведено ремонт туалетних </a:t>
            </a:r>
            <a:r>
              <a:rPr lang="ru-RU" sz="2400" dirty="0" err="1" smtClean="0"/>
              <a:t>кімнат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Навчально-виховний комплекс «</a:t>
            </a:r>
            <a:r>
              <a:rPr lang="uk-UA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Інтел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user\AppData\Local\Temp\Rar$DIa0.238\20160927_1506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0" y="2060848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AppData\Local\Temp\Rar$DIa0.391\20160927_150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18" y="3140968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283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7380" y="6093296"/>
            <a:ext cx="11324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smtClean="0"/>
              <a:t>Проведено </a:t>
            </a:r>
            <a:r>
              <a:rPr lang="ru-RU" sz="2400" dirty="0" err="1" smtClean="0"/>
              <a:t>капітальний</a:t>
            </a:r>
            <a:r>
              <a:rPr lang="ru-RU" sz="2400" dirty="0" smtClean="0"/>
              <a:t> ремонт </a:t>
            </a:r>
            <a:r>
              <a:rPr lang="ru-RU" sz="2400" dirty="0" err="1" smtClean="0"/>
              <a:t>дошкільного</a:t>
            </a:r>
            <a:r>
              <a:rPr lang="ru-RU" sz="2400" dirty="0" smtClean="0"/>
              <a:t> навчального закладу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463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user\AppData\Local\Temp\Rar$DIa0.073\ДНЗ№46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944418"/>
            <a:ext cx="2662149" cy="391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AppData\Local\Temp\Rar$DIa0.960\ДНЗ№463_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944418"/>
            <a:ext cx="4896544" cy="391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AppData\Local\Temp\Rar$DIa0.859\ДНЗ№463_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908628"/>
            <a:ext cx="4032448" cy="39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user\AppData\Local\Temp\Rar$DIa0.328\ДНЗ_463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84" y="3318267"/>
            <a:ext cx="1843664" cy="270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C:\Users\user\AppData\Local\Temp\Rar$DIa0.437\ДНЗ_463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68" y="4032448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47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228444" y="1124744"/>
            <a:ext cx="48442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smtClean="0"/>
              <a:t>Провели </a:t>
            </a:r>
            <a:r>
              <a:rPr lang="ru-RU" sz="2400" dirty="0"/>
              <a:t>утеплення фасаду- 300 м2; </a:t>
            </a:r>
          </a:p>
          <a:p>
            <a:pPr lvl="0" algn="r"/>
            <a:r>
              <a:rPr lang="ru-RU" sz="2400" dirty="0" smtClean="0"/>
              <a:t>виконали </a:t>
            </a:r>
            <a:r>
              <a:rPr lang="ru-RU" sz="2400" dirty="0"/>
              <a:t>роботи по заміні 29 </a:t>
            </a:r>
            <a:r>
              <a:rPr lang="ru-RU" sz="2400" dirty="0" smtClean="0"/>
              <a:t>вікон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785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user\AppData\Local\Temp\Rar$DIa0.404\IMG_1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2132856"/>
            <a:ext cx="4992555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AppData\Local\Temp\Rar$DIa0.039\IMG_14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4" y="2276872"/>
            <a:ext cx="5704444" cy="4278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091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228444" y="1494075"/>
            <a:ext cx="4844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Проведено ремонт даху; ремонт та утеплення фасаду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587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C:\Users\user\AppData\Local\Temp\Rar$DIa0.229\ремонт_покрiвлi_ДНЗ№_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578392"/>
            <a:ext cx="5868144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Downloads\фасад ДНЗ 587 бюдж.кош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85" y="2657144"/>
            <a:ext cx="5580112" cy="351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7523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384032" y="968534"/>
            <a:ext cx="561662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/>
              <a:t>П</a:t>
            </a:r>
            <a:r>
              <a:rPr lang="uk-UA" sz="2400" dirty="0" smtClean="0"/>
              <a:t>роведені </a:t>
            </a:r>
            <a:r>
              <a:rPr lang="uk-UA" sz="2400" dirty="0"/>
              <a:t>косметичні ремонти: групових приміщень №1,4,7,8,10, коридору, харчоблоку, </a:t>
            </a:r>
            <a:r>
              <a:rPr lang="uk-UA" sz="2400" dirty="0" err="1"/>
              <a:t>сходинкових</a:t>
            </a:r>
            <a:r>
              <a:rPr lang="uk-UA" sz="2400" dirty="0"/>
              <a:t> протягів, комори, </a:t>
            </a:r>
            <a:r>
              <a:rPr lang="uk-UA" sz="2400" dirty="0" err="1"/>
              <a:t>погрібу</a:t>
            </a:r>
            <a:r>
              <a:rPr lang="uk-UA" sz="2400" dirty="0"/>
              <a:t>  та повна установка вікон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276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C:\Users\user\AppData\Local\Temp\Rar$DIa0.239\2016-09-27_16.04.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664" y="2907526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user\AppData\Local\Temp\Rar$DIa0.829\2016-09-27_16.07.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" y="1949412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user\AppData\Local\Temp\Rar$DIa0.347\2016-09-27_16.08.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41" y="1079443"/>
            <a:ext cx="3294839" cy="5301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156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312024" y="1124744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Замінено вікна на металопластикові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277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F:\DCIM\100PHOTO\SAM_43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2015" y="2307570"/>
            <a:ext cx="4338280" cy="3665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DCIM\100PHOTO\SAM_438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2243752"/>
            <a:ext cx="5057775" cy="379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398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312024" y="1124744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Замінено вікна на металопластикові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257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user\AppData\Local\Temp\Rar$DIa0.057\IMG_47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060848"/>
            <a:ext cx="6012160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AppData\Local\Temp\Rar$DIa0.263\IMG_4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96" y="2114854"/>
            <a:ext cx="5940152" cy="4455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95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204864"/>
            <a:ext cx="48442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dirty="0" err="1" smtClean="0"/>
              <a:t>Відремонтовано</a:t>
            </a:r>
            <a:endParaRPr lang="ru-RU" sz="2400" dirty="0"/>
          </a:p>
          <a:p>
            <a:pPr algn="r"/>
            <a:r>
              <a:rPr lang="ru-RU" sz="2400" dirty="0"/>
              <a:t> </a:t>
            </a:r>
            <a:r>
              <a:rPr lang="ru-RU" sz="2400" dirty="0" err="1" smtClean="0"/>
              <a:t>частину</a:t>
            </a:r>
            <a:r>
              <a:rPr lang="ru-RU" sz="2400" dirty="0" smtClean="0"/>
              <a:t> </a:t>
            </a:r>
            <a:r>
              <a:rPr lang="ru-RU" sz="2400" dirty="0" err="1" smtClean="0"/>
              <a:t>даху</a:t>
            </a:r>
            <a:r>
              <a:rPr lang="ru-RU" sz="2400" dirty="0" smtClean="0"/>
              <a:t> та </a:t>
            </a:r>
            <a:endParaRPr lang="ru-RU" sz="2400" dirty="0"/>
          </a:p>
          <a:p>
            <a:pPr algn="r"/>
            <a:r>
              <a:rPr lang="ru-RU" sz="2400" dirty="0" smtClean="0"/>
              <a:t>завершено </a:t>
            </a:r>
            <a:r>
              <a:rPr lang="ru-RU" sz="2400" dirty="0" err="1" smtClean="0"/>
              <a:t>заміну</a:t>
            </a:r>
            <a:r>
              <a:rPr lang="ru-RU" sz="2400" dirty="0" smtClean="0"/>
              <a:t> </a:t>
            </a:r>
            <a:r>
              <a:rPr lang="ru-RU" sz="2400" dirty="0"/>
              <a:t>труб центрального </a:t>
            </a:r>
            <a:r>
              <a:rPr lang="ru-RU" sz="2400" dirty="0" err="1"/>
              <a:t>опалення</a:t>
            </a:r>
            <a:endParaRPr lang="ru-RU" sz="2400" dirty="0"/>
          </a:p>
          <a:p>
            <a:pPr algn="r"/>
            <a:r>
              <a:rPr lang="ru-RU" sz="2400" dirty="0"/>
              <a:t> по </a:t>
            </a:r>
            <a:r>
              <a:rPr lang="ru-RU" sz="2400" dirty="0" err="1"/>
              <a:t>всьому</a:t>
            </a:r>
            <a:r>
              <a:rPr lang="ru-RU" sz="2400" dirty="0"/>
              <a:t> </a:t>
            </a:r>
            <a:r>
              <a:rPr lang="ru-RU" sz="2400" dirty="0" err="1"/>
              <a:t>підвальному</a:t>
            </a:r>
            <a:r>
              <a:rPr lang="ru-RU" sz="2400" dirty="0"/>
              <a:t> </a:t>
            </a:r>
            <a:r>
              <a:rPr lang="ru-RU" sz="2400" dirty="0" err="1" smtClean="0"/>
              <a:t>приміщенню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навчальний заклад № 127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ser\AppData\Local\Temp\Rar$DIa0.270\IMG_20160323_121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6" y="2492896"/>
            <a:ext cx="3995992" cy="2996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AppData\Local\Temp\Rar$DIa0.371\IMG_20160825_1818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628800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312024" y="1124744"/>
            <a:ext cx="56166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Ремонт фасаду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674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ownloads\image-0-02-05-dc5dacdebd2a6da6c68a92e87f98ca618b0ac7d75a88db03467eb3941dbb09d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204864"/>
            <a:ext cx="5199900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image-0-02-05-e2d51c61b9317a5e7975ed9f14dd826acd3fd9b75f91932cc931d9358548b5ef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51" y="2420888"/>
            <a:ext cx="6168008" cy="3469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4939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032104" y="940079"/>
            <a:ext cx="56166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uk-UA" sz="2400" dirty="0"/>
              <a:t>заміна вікон на </a:t>
            </a:r>
            <a:r>
              <a:rPr lang="uk-UA" sz="2400" dirty="0" smtClean="0"/>
              <a:t>металопластикові;</a:t>
            </a:r>
            <a:endParaRPr lang="ru-RU" sz="2400" dirty="0"/>
          </a:p>
          <a:p>
            <a:pPr lvl="0"/>
            <a:r>
              <a:rPr lang="uk-UA" sz="2400" dirty="0"/>
              <a:t>ремонт електрощитової.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Навчально-виховний комплекс «Лілея»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AppData\Local\Temp\Rar$DIa0.562\P81401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060848"/>
            <a:ext cx="5252368" cy="3939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Temp\Rar$DIa0.435\P8140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20" y="1743422"/>
            <a:ext cx="6500506" cy="4875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70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164882" y="2204864"/>
            <a:ext cx="1202533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defRPr sz="3400">
                <a:solidFill>
                  <a:srgbClr val="1D243C"/>
                </a:solidFill>
                <a:latin typeface="Corbel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400">
                <a:solidFill>
                  <a:srgbClr val="1D243C"/>
                </a:solidFill>
                <a:latin typeface="Corbel" pitchFamily="34" charset="0"/>
              </a:defRPr>
            </a:lvl9pPr>
          </a:lstStyle>
          <a:p>
            <a:r>
              <a:rPr lang="uk-UA" sz="9600" b="1" i="1" dirty="0" smtClean="0"/>
              <a:t>Загальна </a:t>
            </a:r>
          </a:p>
          <a:p>
            <a:r>
              <a:rPr lang="uk-UA" sz="9600" b="1" i="1" dirty="0" smtClean="0"/>
              <a:t>середня </a:t>
            </a:r>
          </a:p>
          <a:p>
            <a:r>
              <a:rPr lang="uk-UA" sz="9600" b="1" i="1" dirty="0" smtClean="0"/>
              <a:t>освіта</a:t>
            </a:r>
          </a:p>
        </p:txBody>
      </p:sp>
    </p:spTree>
    <p:extLst>
      <p:ext uri="{BB962C8B-B14F-4D97-AF65-F5344CB8AC3E}">
        <p14:creationId xmlns:p14="http://schemas.microsoft.com/office/powerpoint/2010/main" val="3808535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389532"/>
            <a:ext cx="48442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/>
              <a:t>Ремонт </a:t>
            </a:r>
            <a:r>
              <a:rPr lang="ru-RU" sz="2400" dirty="0" err="1"/>
              <a:t>їдальні</a:t>
            </a:r>
            <a:r>
              <a:rPr lang="ru-RU" sz="2400" dirty="0"/>
              <a:t>, </a:t>
            </a:r>
            <a:r>
              <a:rPr lang="ru-RU" sz="2400" dirty="0" err="1"/>
              <a:t>фарбування</a:t>
            </a:r>
            <a:r>
              <a:rPr lang="ru-RU" sz="2400" dirty="0"/>
              <a:t> </a:t>
            </a:r>
            <a:r>
              <a:rPr lang="ru-RU" sz="2400" dirty="0" err="1"/>
              <a:t>стін</a:t>
            </a:r>
            <a:r>
              <a:rPr lang="ru-RU" sz="2400" dirty="0"/>
              <a:t> </a:t>
            </a:r>
            <a:r>
              <a:rPr lang="ru-RU" sz="2400" dirty="0" err="1"/>
              <a:t>першого</a:t>
            </a:r>
            <a:r>
              <a:rPr lang="ru-RU" sz="2400" dirty="0"/>
              <a:t> та другого </a:t>
            </a:r>
            <a:r>
              <a:rPr lang="ru-RU" sz="2400" dirty="0" err="1"/>
              <a:t>поверхів</a:t>
            </a:r>
            <a:r>
              <a:rPr lang="ru-RU" sz="2400" dirty="0"/>
              <a:t>. </a:t>
            </a:r>
            <a:endParaRPr lang="ru-RU" sz="2400" dirty="0" smtClean="0"/>
          </a:p>
          <a:p>
            <a:pPr lvl="0" algn="r"/>
            <a:r>
              <a:rPr lang="ru-RU" sz="2400" dirty="0" err="1" smtClean="0"/>
              <a:t>улаштування</a:t>
            </a:r>
            <a:r>
              <a:rPr lang="ru-RU" sz="2400" dirty="0" smtClean="0"/>
              <a:t> </a:t>
            </a:r>
            <a:r>
              <a:rPr lang="ru-RU" sz="2400" dirty="0" err="1"/>
              <a:t>підвісної</a:t>
            </a:r>
            <a:r>
              <a:rPr lang="ru-RU" sz="2400" dirty="0"/>
              <a:t> </a:t>
            </a:r>
            <a:r>
              <a:rPr lang="ru-RU" sz="2400" dirty="0" err="1"/>
              <a:t>стелі</a:t>
            </a:r>
            <a:r>
              <a:rPr lang="ru-RU" sz="2400" dirty="0"/>
              <a:t> актового залу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13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user\AppData\Local\Temp\Rar$DIa0.091\20160906_111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946961"/>
            <a:ext cx="4176464" cy="2824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AppData\Local\Temp\Rar$DIa0.320\20160906_1143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3359028"/>
            <a:ext cx="360040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ser\AppData\Local\Temp\Rar$DIa0.909\DSC01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005064"/>
            <a:ext cx="3419873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739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3128194"/>
            <a:ext cx="4844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smtClean="0"/>
              <a:t>Ремонт покрівлі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35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user\AppData\Local\Temp\Rar$DIa0.734\IMG_20160927_123014_изменение_размер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2" y="1966015"/>
            <a:ext cx="4071252" cy="3051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user\AppData\Local\Temp\Rar$DIa0.679\IMG_20160927_123328_изменение_разме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924944"/>
            <a:ext cx="4360674" cy="3268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169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835534"/>
            <a:ext cx="484422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/>
              <a:t>Повністю перекрито дах прибудови.</a:t>
            </a:r>
            <a:endParaRPr lang="ru-RU" sz="2400" dirty="0"/>
          </a:p>
          <a:p>
            <a:pPr algn="r"/>
            <a:r>
              <a:rPr lang="uk-UA" sz="2400" dirty="0"/>
              <a:t>Підсилено металевими балками </a:t>
            </a:r>
            <a:r>
              <a:rPr lang="uk-UA" sz="2400" dirty="0" smtClean="0"/>
              <a:t>пройми </a:t>
            </a:r>
            <a:r>
              <a:rPr lang="uk-UA" sz="2400" dirty="0"/>
              <a:t>вікон 3-го поверху основної будівлі школи, що почали руйнуватись після заміни старих дерев’яних вікон на металопластикові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Спеціалізована школа № 40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user\AppData\Local\Temp\Rar$DIa0.626\Вiкна_та_захисна_сiтка_у_спортзалi_бат_кiвс_кi_кошт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060847"/>
            <a:ext cx="3384376" cy="2254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AppData\Local\Temp\Rar$DIa0.452\Дах_бюджетнi_кошт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76" y="4149080"/>
            <a:ext cx="3420336" cy="2277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user\AppData\Local\Temp\Rar$DIa0.113\Спортмайданчик_бат_кiвс_кi_кошт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08" y="2084855"/>
            <a:ext cx="3348328" cy="2230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user\AppData\Local\Temp\Rar$DIa0.354\3-й_поверх_укрiплення_бюдже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43" y="4310500"/>
            <a:ext cx="3178793" cy="211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019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943528"/>
            <a:ext cx="4844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smtClean="0"/>
              <a:t>Ремонт </a:t>
            </a:r>
            <a:r>
              <a:rPr lang="ru-RU" sz="2400" dirty="0" err="1" smtClean="0"/>
              <a:t>даху</a:t>
            </a:r>
            <a:r>
              <a:rPr lang="ru-RU" sz="2400" dirty="0" smtClean="0"/>
              <a:t> навчального закладу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50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C:\Users\user\AppData\Local\Temp\Rar$DIa0.566\DSCN6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916832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AppData\Local\Temp\Rar$DIa0.375\DSCN62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224" y="2852936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07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835535"/>
            <a:ext cx="484422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ru-RU" sz="2400" dirty="0" smtClean="0"/>
              <a:t>Проведено:</a:t>
            </a:r>
          </a:p>
          <a:p>
            <a:pPr algn="r"/>
            <a:r>
              <a:rPr lang="ru-RU" sz="2400" dirty="0" smtClean="0"/>
              <a:t>1</a:t>
            </a:r>
            <a:r>
              <a:rPr lang="ru-RU" sz="2400" dirty="0"/>
              <a:t>. </a:t>
            </a:r>
            <a:r>
              <a:rPr lang="ru-RU" sz="2400" dirty="0" err="1"/>
              <a:t>частковий</a:t>
            </a:r>
            <a:r>
              <a:rPr lang="ru-RU" sz="2400" dirty="0"/>
              <a:t> ремонт </a:t>
            </a:r>
            <a:r>
              <a:rPr lang="ru-RU" sz="2400" dirty="0" err="1"/>
              <a:t>даху</a:t>
            </a:r>
            <a:endParaRPr lang="ru-RU" sz="2400" dirty="0"/>
          </a:p>
          <a:p>
            <a:pPr algn="r"/>
            <a:r>
              <a:rPr lang="ru-RU" sz="2400" dirty="0"/>
              <a:t>2. заміна вікон (в </a:t>
            </a:r>
            <a:r>
              <a:rPr lang="ru-RU" sz="2400" dirty="0" err="1"/>
              <a:t>трьох</a:t>
            </a:r>
            <a:r>
              <a:rPr lang="ru-RU" sz="2400" dirty="0"/>
              <a:t> </a:t>
            </a:r>
            <a:r>
              <a:rPr lang="ru-RU" sz="2400" dirty="0" err="1"/>
              <a:t>кабінетах</a:t>
            </a:r>
            <a:r>
              <a:rPr lang="ru-RU" sz="2400" dirty="0"/>
              <a:t>)</a:t>
            </a:r>
          </a:p>
          <a:p>
            <a:pPr algn="r"/>
            <a:r>
              <a:rPr lang="ru-RU" sz="2400" dirty="0"/>
              <a:t>3. утеплення та </a:t>
            </a:r>
            <a:r>
              <a:rPr lang="ru-RU" sz="2400" dirty="0" err="1"/>
              <a:t>фарбування</a:t>
            </a:r>
            <a:r>
              <a:rPr lang="ru-RU" sz="2400" dirty="0"/>
              <a:t> </a:t>
            </a:r>
            <a:r>
              <a:rPr lang="ru-RU" sz="2400" dirty="0" err="1"/>
              <a:t>частини</a:t>
            </a:r>
            <a:r>
              <a:rPr lang="ru-RU" sz="2400" dirty="0"/>
              <a:t> фасаду </a:t>
            </a:r>
            <a:r>
              <a:rPr lang="ru-RU" sz="2400" dirty="0" err="1"/>
              <a:t>школи</a:t>
            </a:r>
            <a:endParaRPr lang="ru-RU" sz="2400" dirty="0"/>
          </a:p>
          <a:p>
            <a:r>
              <a:rPr lang="ru-RU" sz="2400" dirty="0"/>
              <a:t> </a:t>
            </a:r>
          </a:p>
          <a:p>
            <a:pPr lvl="0" algn="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72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user\AppData\Local\Temp\Rar$DIa0.397\SDC14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" y="1916832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AppData\Local\Temp\Rar$DIa0.532\SDC14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713230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626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412776"/>
            <a:ext cx="48442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/>
              <a:t>Аварійний ремонт даху ІІІ і </a:t>
            </a:r>
            <a:r>
              <a:rPr lang="uk-UA" sz="2400" dirty="0" smtClean="0"/>
              <a:t>І</a:t>
            </a:r>
            <a:r>
              <a:rPr lang="en-US" sz="2400" dirty="0" smtClean="0"/>
              <a:t>V</a:t>
            </a:r>
            <a:r>
              <a:rPr lang="uk-UA" sz="2400" dirty="0" smtClean="0"/>
              <a:t> </a:t>
            </a:r>
            <a:r>
              <a:rPr lang="uk-UA" sz="2400" dirty="0"/>
              <a:t>блоків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Спеціалізована школа № 76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user\AppData\Local\Temp\Rar$DIa0.360\IMG_07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34888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AppData\Local\Temp\Rar$DIa0.219\IMG_0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407994"/>
            <a:ext cx="4932040" cy="369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608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56636" y="980728"/>
            <a:ext cx="31880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/>
              <a:t>Утеплення фасаду</a:t>
            </a:r>
            <a:endParaRPr lang="ru-RU" sz="2400" dirty="0"/>
          </a:p>
          <a:p>
            <a:pPr lvl="0" algn="r"/>
            <a:r>
              <a:rPr lang="uk-UA" sz="2400" dirty="0"/>
              <a:t>Перекриття </a:t>
            </a:r>
            <a:r>
              <a:rPr lang="uk-UA" sz="2400" dirty="0" smtClean="0"/>
              <a:t>даху</a:t>
            </a:r>
            <a:br>
              <a:rPr lang="uk-UA" sz="2400" dirty="0" smtClean="0"/>
            </a:br>
            <a:r>
              <a:rPr lang="uk-UA" sz="2400" dirty="0" smtClean="0"/>
              <a:t>Замінено вікна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Спеціалізована школа № 131</a:t>
            </a:r>
          </a:p>
        </p:txBody>
      </p:sp>
      <p:pic>
        <p:nvPicPr>
          <p:cNvPr id="31746" name="Picture 2" descr="C:\Users\user\AppData\Local\Temp\Rar$DIa0.726\IMGP68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4216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AppData\Local\Temp\Rar$DIa0.708\IMGP6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06344"/>
            <a:ext cx="3886324" cy="2914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user\AppData\Local\Temp\Rar$DIa0.799\IMGP68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276872"/>
            <a:ext cx="3435846" cy="4264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9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758862"/>
            <a:ext cx="48442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uk-UA" sz="2400" dirty="0" smtClean="0"/>
              <a:t>Замінено </a:t>
            </a:r>
            <a:r>
              <a:rPr lang="uk-UA" sz="2400" dirty="0"/>
              <a:t>14 вікон і 1 дверний блок на металопластикові в група № 1, № 2, № 9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навчальний заклад № 200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user\Desktop\image ке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80" y="2638283"/>
            <a:ext cx="4411914" cy="374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4.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792" y="1165083"/>
            <a:ext cx="3391535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18468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976320" y="1052736"/>
            <a:ext cx="318803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dirty="0"/>
              <a:t>Установка </a:t>
            </a:r>
            <a:r>
              <a:rPr lang="ru-RU" sz="2400" dirty="0" err="1"/>
              <a:t>металопластикових</a:t>
            </a:r>
            <a:r>
              <a:rPr lang="ru-RU" sz="2400" dirty="0"/>
              <a:t> </a:t>
            </a:r>
            <a:r>
              <a:rPr lang="ru-RU" sz="2400" dirty="0" err="1"/>
              <a:t>конструкцій</a:t>
            </a:r>
            <a:r>
              <a:rPr lang="ru-RU" sz="2400" dirty="0"/>
              <a:t> в малому та великому </a:t>
            </a:r>
            <a:r>
              <a:rPr lang="ru-RU" sz="2400" dirty="0" err="1"/>
              <a:t>спортивних</a:t>
            </a:r>
            <a:r>
              <a:rPr lang="ru-RU" sz="2400" dirty="0"/>
              <a:t> </a:t>
            </a:r>
            <a:r>
              <a:rPr lang="ru-RU" sz="2400" dirty="0" err="1"/>
              <a:t>залах,кабінет</a:t>
            </a:r>
            <a:r>
              <a:rPr lang="ru-RU" sz="2400" dirty="0"/>
              <a:t> </a:t>
            </a:r>
            <a:r>
              <a:rPr lang="ru-RU" sz="2400" dirty="0" err="1"/>
              <a:t>інформатики</a:t>
            </a:r>
            <a:r>
              <a:rPr lang="ru-RU" sz="2400" dirty="0"/>
              <a:t> та в </a:t>
            </a:r>
            <a:r>
              <a:rPr lang="ru-RU" sz="2400" dirty="0" err="1"/>
              <a:t>реакреації</a:t>
            </a:r>
            <a:r>
              <a:rPr lang="ru-RU" sz="2400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Середня загальноосвітня школа № 288</a:t>
            </a:r>
          </a:p>
        </p:txBody>
      </p:sp>
      <p:pic>
        <p:nvPicPr>
          <p:cNvPr id="32770" name="Picture 2" descr="C:\Users\user\AppData\Local\Temp\Rar$DIa0.643\SAM_1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132856"/>
            <a:ext cx="4007768" cy="3005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user\AppData\Local\Temp\Rar$DIa0.958\SAM_1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01" y="1916832"/>
            <a:ext cx="5033235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2182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858779"/>
            <a:ext cx="48442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 smtClean="0"/>
              <a:t>Заміна систем освітлення</a:t>
            </a:r>
          </a:p>
          <a:p>
            <a:pPr lvl="0" algn="r"/>
            <a:r>
              <a:rPr lang="uk-UA" sz="2400" dirty="0" smtClean="0"/>
              <a:t>Ремонт кабінетів та фойє закладу</a:t>
            </a:r>
          </a:p>
          <a:p>
            <a:pPr lvl="0" algn="r"/>
            <a:endParaRPr lang="uk-UA" sz="2400" dirty="0" smtClean="0"/>
          </a:p>
          <a:p>
            <a:pPr lvl="0" algn="r"/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235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user\AppData\Local\Temp\Rar$DIa0.799\Замiна_освiтлення_119_кабiне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" y="2060848"/>
            <a:ext cx="4224466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user\AppData\Local\Temp\Rar$DIa0.195\Кабiнет_1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1124744"/>
            <a:ext cx="1927225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user\AppData\Local\Temp\Rar$DIa0.661\Фойe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41" y="2646381"/>
            <a:ext cx="5201567" cy="3581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9686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user\AppData\Local\Temp\Rar$DIa0.625\IMG_5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37" y="2180742"/>
            <a:ext cx="5761731" cy="4033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124744"/>
            <a:ext cx="4844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err="1"/>
              <a:t>часткова</a:t>
            </a:r>
            <a:r>
              <a:rPr lang="ru-RU" sz="2400" dirty="0"/>
              <a:t> заміна фасаду, </a:t>
            </a:r>
            <a:r>
              <a:rPr lang="ru-RU" sz="2400" dirty="0" smtClean="0"/>
              <a:t>вікон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</a:t>
            </a:r>
            <a:r>
              <a:rPr lang="uk-UA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загальноовітня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школа № 223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user\AppData\Local\Temp\Rar$DIa0.398\IMG_55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833104"/>
            <a:ext cx="4392488" cy="4613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198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124744"/>
            <a:ext cx="4844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Ремонт покрівлі</a:t>
            </a:r>
            <a:r>
              <a:rPr lang="ru-RU" sz="2400" dirty="0"/>
              <a:t> </a:t>
            </a:r>
            <a:r>
              <a:rPr lang="ru-RU" sz="2400" dirty="0" smtClean="0"/>
              <a:t>та заміна вікон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Спеціалізована школа № 203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user\AppData\Local\Temp\Rar$DIa0.565\IMG_0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90869"/>
            <a:ext cx="3600400" cy="4490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203 окна\image-0-02-05-bb4b6739b204680a1ad87e75aa82c87e90111a87525b44c06dbad891213ab196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616678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203 окна\image-0-02-05-6adf4009cf6bedb44f327c8ce81593065848cee4b30e5d510900fffc2d2924c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2415746"/>
            <a:ext cx="3347864" cy="3245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099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248128" y="1950216"/>
            <a:ext cx="484422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uk-UA" sz="2000" dirty="0" smtClean="0"/>
              <a:t>Проведено:</a:t>
            </a:r>
            <a:endParaRPr lang="ru-RU" sz="2000" dirty="0"/>
          </a:p>
          <a:p>
            <a:pPr algn="r"/>
            <a:r>
              <a:rPr lang="uk-UA" sz="2000" dirty="0"/>
              <a:t>1 Фарбування сходів, та плінтусів;  </a:t>
            </a:r>
            <a:endParaRPr lang="ru-RU" sz="2000" dirty="0"/>
          </a:p>
          <a:p>
            <a:pPr algn="r"/>
            <a:r>
              <a:rPr lang="uk-UA" sz="2000" dirty="0"/>
              <a:t>2  Евакуаційний вихід (вхід) в укриття та приміщення водомірного вузла побілено (вапном);</a:t>
            </a:r>
            <a:endParaRPr lang="ru-RU" sz="2000" dirty="0"/>
          </a:p>
          <a:p>
            <a:pPr algn="r"/>
            <a:r>
              <a:rPr lang="uk-UA" sz="2000" dirty="0"/>
              <a:t>3 Фарбування деревинної підлоги в навчальних кабінетах 3.4 та 3.2;</a:t>
            </a:r>
            <a:endParaRPr lang="ru-RU" sz="2000" dirty="0"/>
          </a:p>
          <a:p>
            <a:pPr algn="r"/>
            <a:r>
              <a:rPr lang="uk-UA" sz="2000" dirty="0"/>
              <a:t>4  Натирання паркетної підлоги на І, ІІ та ІІІ поверхах та кабінетах 1.1, 2.8.</a:t>
            </a:r>
            <a:endParaRPr lang="ru-RU" sz="2000" dirty="0"/>
          </a:p>
          <a:p>
            <a:pPr algn="r"/>
            <a:r>
              <a:rPr lang="uk-UA" sz="2000" dirty="0"/>
              <a:t>5 Заміна труб холодного водопостачання в підвалі.</a:t>
            </a:r>
            <a:endParaRPr lang="ru-RU" sz="2000" dirty="0"/>
          </a:p>
          <a:p>
            <a:pPr algn="r"/>
            <a:r>
              <a:rPr lang="uk-UA" sz="2000" dirty="0"/>
              <a:t>6 В кабінеті 3.4 замінено парти та стільці на нові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Міжшкільний навчально-виробничий комбінат 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user\AppData\Local\Temp\Rar$DIa0.755\20160927_1246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186419"/>
            <a:ext cx="2715766" cy="3621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user\AppData\Local\Temp\Rar$DIa0.354\20160927_151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66" y="1633130"/>
            <a:ext cx="3579862" cy="4773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3839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860519"/>
            <a:ext cx="48442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uk-UA" sz="2400" dirty="0" smtClean="0"/>
              <a:t>Частковий ремонт фасаду;</a:t>
            </a:r>
          </a:p>
          <a:p>
            <a:pPr lvl="0"/>
            <a:r>
              <a:rPr lang="uk-UA" sz="2400" dirty="0" smtClean="0"/>
              <a:t>Заміна вікон;</a:t>
            </a:r>
          </a:p>
          <a:p>
            <a:pPr lvl="0"/>
            <a:r>
              <a:rPr lang="uk-UA" sz="2400" dirty="0" smtClean="0"/>
              <a:t>Ремонт покрівлі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281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Documents and Settings\Admin\Рабочий стол\Після ремонту\IMG_31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204864"/>
            <a:ext cx="367240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Documents and Settings\Admin\Рабочий стол\Після ремонту\IMG_31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092243"/>
            <a:ext cx="4495631" cy="3623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Documents and Settings\Admin\Рабочий стол\Після ремонту\IMG_309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874" y="2707183"/>
            <a:ext cx="2958465" cy="2219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98785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205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96000" y="170080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dirty="0" err="1" smtClean="0"/>
              <a:t>Замінено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вікната</a:t>
            </a:r>
            <a:r>
              <a:rPr lang="ru-RU" sz="2000" dirty="0" smtClean="0"/>
              <a:t> </a:t>
            </a:r>
            <a:r>
              <a:rPr lang="ru-RU" sz="2000" dirty="0" err="1"/>
              <a:t>вхідні</a:t>
            </a:r>
            <a:r>
              <a:rPr lang="ru-RU" sz="2000" dirty="0"/>
              <a:t> </a:t>
            </a:r>
            <a:r>
              <a:rPr lang="ru-RU" sz="2000" dirty="0" err="1" smtClean="0"/>
              <a:t>двері</a:t>
            </a:r>
            <a:endParaRPr lang="ru-RU" sz="2000" dirty="0" smtClean="0"/>
          </a:p>
          <a:p>
            <a:pPr algn="r"/>
            <a:r>
              <a:rPr lang="ru-RU" sz="2000" dirty="0" smtClean="0"/>
              <a:t>Утеплення фасаду навчального закладу</a:t>
            </a:r>
            <a:endParaRPr lang="ru-RU" sz="2000" dirty="0"/>
          </a:p>
        </p:txBody>
      </p:sp>
      <p:pic>
        <p:nvPicPr>
          <p:cNvPr id="37890" name="Picture 2" descr="C:\Users\user\AppData\Local\Temp\Rar$DIa0.205\IMG_5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029465"/>
            <a:ext cx="4355976" cy="3266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user\AppData\Local\Temp\Rar$DIa0.525\IMG_5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68" y="2408694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776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1709514"/>
            <a:ext cx="484422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uk-UA" sz="2400" dirty="0"/>
              <a:t>Косметичний ремонт </a:t>
            </a:r>
            <a:r>
              <a:rPr lang="uk-UA" sz="2400" dirty="0" smtClean="0"/>
              <a:t>кабінетів, </a:t>
            </a:r>
            <a:r>
              <a:rPr lang="uk-UA" sz="2400" dirty="0"/>
              <a:t>коридорів ІІ, ІІІ поверхів, туалетів, харчоблоку.</a:t>
            </a:r>
            <a:endParaRPr lang="ru-RU" sz="2400" dirty="0"/>
          </a:p>
          <a:p>
            <a:pPr lvl="0"/>
            <a:r>
              <a:rPr lang="uk-UA" sz="2400" dirty="0"/>
              <a:t>Заміна освітлення в </a:t>
            </a:r>
            <a:r>
              <a:rPr lang="uk-UA" sz="2400" dirty="0" smtClean="0"/>
              <a:t>кабінетах.</a:t>
            </a:r>
            <a:endParaRPr lang="ru-RU" sz="2400" dirty="0"/>
          </a:p>
          <a:p>
            <a:pPr lvl="0"/>
            <a:r>
              <a:rPr lang="uk-UA" sz="2400" dirty="0"/>
              <a:t>Заміна підлоги в </a:t>
            </a:r>
            <a:r>
              <a:rPr lang="uk-UA" sz="2400" dirty="0" smtClean="0"/>
              <a:t>кабінетах.</a:t>
            </a:r>
            <a:endParaRPr lang="ru-RU" sz="2400" dirty="0"/>
          </a:p>
          <a:p>
            <a:pPr lvl="0"/>
            <a:r>
              <a:rPr lang="uk-UA" sz="2400" dirty="0" smtClean="0"/>
              <a:t>Часткове </a:t>
            </a:r>
            <a:r>
              <a:rPr lang="uk-UA" sz="2400" dirty="0"/>
              <a:t>утеплення фасаду будівлі школи.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50529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Спеціалізована школа № 196 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user\AppData\Local\Temp\Rar$DIa0.460\DSC00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972614"/>
            <a:ext cx="3872148" cy="2856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user\AppData\Local\Temp\Rar$DIa0.589\DSC008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048342"/>
            <a:ext cx="2919760" cy="1945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C:\Users\user\AppData\Local\Temp\Rar$DIa0.491\DSC009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6" y="3717032"/>
            <a:ext cx="4215904" cy="2808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538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372460" y="1292567"/>
            <a:ext cx="48442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uk-UA" sz="2400" dirty="0" smtClean="0"/>
              <a:t>Ремонт навчальних кабінетів, хореографічної зали, коридорів, місць загального користування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Київська гімназія східних мов № 1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user\Desktop\презентация. Ремонты. 27092016\школы\КГСМ 1 фото\image-0-02-01-9a26b8a681d700bee109a5275d45713c094cd8ce27731b73344263c1c1d7f5ff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2708920"/>
            <a:ext cx="2715766" cy="3621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user\Desktop\презентация. Ремонты. 27092016\школы\КГСМ 1 фото\image-0-02-01-420a56e88bc46589d0bcc7fae7c1f3c8ec15e5bea061a1e70be1e22bfc2f9fd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01" y="2512897"/>
            <a:ext cx="2931790" cy="3909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C:\Users\user\Desktop\презентация. Ремонты. 27092016\школы\КГСМ 1 фото\image-0-02-01-f6d1ec03cc11d5136bf91e85a2e1da6e4dd0ca7afefd70abcb803aad42d6ec6b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2060848"/>
            <a:ext cx="3075806" cy="4101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5" descr="C:\Users\user\Desktop\презентация. Ремонты. 27092016\школы\КГСМ 1 фото\image-0-02-01-f711993c621cb794bba1435144d87d8d93d24cd2013d350458bd89b5a3c660cd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0861"/>
            <a:ext cx="2895786" cy="3861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86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Спеціалізована школа № 197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16080" y="1700808"/>
            <a:ext cx="5375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 smtClean="0"/>
              <a:t>Замінено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вікна</a:t>
            </a:r>
            <a:r>
              <a:rPr lang="ru-RU" sz="2000" dirty="0" smtClean="0"/>
              <a:t> на </a:t>
            </a:r>
            <a:r>
              <a:rPr lang="ru-RU" sz="2000" dirty="0" err="1" smtClean="0"/>
              <a:t>металопластикові</a:t>
            </a:r>
            <a:endParaRPr lang="ru-RU" sz="2000" dirty="0"/>
          </a:p>
        </p:txBody>
      </p:sp>
      <p:pic>
        <p:nvPicPr>
          <p:cNvPr id="7" name="Рисунок 6" descr="C:\Users\User\AppData\Local\Microsoft\Windows\Temporary Internet Files\Content.Word\IMG_55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900863"/>
            <a:ext cx="5221616" cy="329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User\AppData\Local\Microsoft\Windows\Temporary Internet Files\Content.Word\IMG_55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708920"/>
            <a:ext cx="5130453" cy="355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17264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228444" y="2695560"/>
            <a:ext cx="484422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dirty="0" err="1" smtClean="0"/>
              <a:t>Часткове</a:t>
            </a:r>
            <a:r>
              <a:rPr lang="ru-RU" sz="2400" dirty="0" smtClean="0"/>
              <a:t> </a:t>
            </a:r>
            <a:r>
              <a:rPr lang="ru-RU" sz="2400" dirty="0"/>
              <a:t>утеплення фасаду ДНЗ. </a:t>
            </a:r>
            <a:endParaRPr lang="ru-RU" sz="2400" dirty="0" smtClean="0"/>
          </a:p>
          <a:p>
            <a:pPr algn="r"/>
            <a:r>
              <a:rPr lang="ru-RU" sz="2400" dirty="0" err="1" smtClean="0"/>
              <a:t>Косметичний</a:t>
            </a:r>
            <a:r>
              <a:rPr lang="ru-RU" sz="2400" dirty="0" smtClean="0"/>
              <a:t> </a:t>
            </a:r>
            <a:r>
              <a:rPr lang="ru-RU" sz="2400" dirty="0"/>
              <a:t>ремонт  в </a:t>
            </a:r>
            <a:r>
              <a:rPr lang="ru-RU" sz="2400" dirty="0" err="1"/>
              <a:t>медичному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кабінеті</a:t>
            </a:r>
            <a:endParaRPr lang="ru-RU" sz="2400" dirty="0"/>
          </a:p>
          <a:p>
            <a:pPr algn="r"/>
            <a:r>
              <a:rPr lang="ru-RU" sz="2400" dirty="0" smtClean="0"/>
              <a:t>Заміна </a:t>
            </a:r>
            <a:r>
              <a:rPr lang="ru-RU" sz="2400" dirty="0" err="1"/>
              <a:t>лінолеуму</a:t>
            </a:r>
            <a:r>
              <a:rPr lang="ru-RU" sz="2400" dirty="0"/>
              <a:t>   в гр</a:t>
            </a:r>
            <a:r>
              <a:rPr lang="ru-RU" sz="2400" dirty="0" smtClean="0"/>
              <a:t>. № 1</a:t>
            </a:r>
            <a:endParaRPr lang="ru-RU" sz="2400" dirty="0"/>
          </a:p>
          <a:p>
            <a:pPr algn="r"/>
            <a:r>
              <a:rPr lang="ru-RU" sz="2400" dirty="0"/>
              <a:t> </a:t>
            </a:r>
          </a:p>
          <a:p>
            <a:pPr algn="r"/>
            <a:r>
              <a:rPr lang="ru-RU" sz="2400" dirty="0"/>
              <a:t> 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err="1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навчальний заклад № 814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AppData\Local\Temp\Rar$DIa0.330\image-27-09-16-10-42-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728055"/>
            <a:ext cx="4775020" cy="3581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AppData\Local\Temp\Rar$DIa0.029\image-27-09-16-10-42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46" y="994295"/>
            <a:ext cx="3370356" cy="2527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Temp\Rar$DIa0.178\image-27-09-16-10-4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56" y="4077072"/>
            <a:ext cx="3096263" cy="2322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56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Середня загальноосвітня школа № 55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16080" y="1268760"/>
            <a:ext cx="5375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err="1" smtClean="0"/>
              <a:t>Замінено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вікна</a:t>
            </a:r>
            <a:r>
              <a:rPr lang="ru-RU" sz="2000" dirty="0" smtClean="0"/>
              <a:t> на </a:t>
            </a:r>
            <a:r>
              <a:rPr lang="ru-RU" sz="2000" dirty="0" err="1" smtClean="0"/>
              <a:t>металопластикові</a:t>
            </a:r>
            <a:endParaRPr lang="ru-RU" sz="2000" dirty="0" smtClean="0"/>
          </a:p>
          <a:p>
            <a:pPr algn="r"/>
            <a:r>
              <a:rPr lang="uk-UA" sz="2000" dirty="0" smtClean="0"/>
              <a:t>Виконано ремонт підлоги 1 поверху</a:t>
            </a:r>
            <a:endParaRPr lang="ru-RU" sz="2000" dirty="0"/>
          </a:p>
        </p:txBody>
      </p:sp>
      <p:pic>
        <p:nvPicPr>
          <p:cNvPr id="1026" name="Picture 2" descr="C:\Users\user\AppData\Local\Temp\Rar$DIa0.027\IMG_20160927_153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100918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AppData\Local\Temp\Rar$DIa0.811\IMG_20160927_154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21" y="2100918"/>
            <a:ext cx="5580112" cy="4185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46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Спеціалізована школа № 96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16080" y="1268760"/>
            <a:ext cx="5375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dirty="0" smtClean="0"/>
              <a:t>Проведено ремонт </a:t>
            </a:r>
            <a:r>
              <a:rPr lang="uk-UA" sz="2000" dirty="0"/>
              <a:t>електрощитової, демонтаж та монтаж електромережі актової зали</a:t>
            </a:r>
            <a:endParaRPr lang="ru-RU" sz="2000" dirty="0"/>
          </a:p>
        </p:txBody>
      </p:sp>
      <p:pic>
        <p:nvPicPr>
          <p:cNvPr id="7" name="Рисунок 6" descr="F:\ФОТО 0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650" y="2204864"/>
            <a:ext cx="309304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User\Рабочий стол\ДОКУМЕНТИ\Книга 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7509" y="2700462"/>
            <a:ext cx="4773062" cy="267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ФОТО 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776" y="2204864"/>
            <a:ext cx="273630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667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04528" y="2708920"/>
            <a:ext cx="9144000" cy="1143000"/>
          </a:xfrm>
        </p:spPr>
        <p:txBody>
          <a:bodyPr>
            <a:noAutofit/>
          </a:bodyPr>
          <a:lstStyle/>
          <a:p>
            <a:r>
              <a:rPr lang="uk-UA" sz="8000" b="1" i="1" dirty="0" smtClean="0"/>
              <a:t>Дякую за увагу!</a:t>
            </a:r>
            <a:endParaRPr lang="uk-UA" sz="8000" b="1" i="1" dirty="0"/>
          </a:p>
        </p:txBody>
      </p:sp>
      <p:pic>
        <p:nvPicPr>
          <p:cNvPr id="19459" name="Picture 5" descr="kyiv_svyatoshynskyi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260350"/>
            <a:ext cx="169386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574197"/>
            <a:ext cx="48442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/>
              <a:t>Укріплення фундаменту групи від проникнення зовнішніх вод.</a:t>
            </a:r>
            <a:endParaRPr lang="ru-RU" sz="2400" dirty="0"/>
          </a:p>
          <a:p>
            <a:pPr lvl="0" algn="r"/>
            <a:r>
              <a:rPr lang="uk-UA" sz="2400" dirty="0"/>
              <a:t>Заміна тепломережі у 4 групових </a:t>
            </a:r>
            <a:r>
              <a:rPr lang="uk-UA" sz="2400" dirty="0" smtClean="0"/>
              <a:t>приміщеннях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469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AppData\Local\Temp\Rar$DIa0.290\IMG_20160927_104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916832"/>
            <a:ext cx="4427984" cy="3320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AppData\Local\Temp\Rar$DIa0.973\IMG_20160927_1045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93" y="3335182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23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176120" y="2204866"/>
            <a:ext cx="48442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sz="2400" dirty="0"/>
              <a:t>Відновлено 2 (молодша та логопедична) групи;</a:t>
            </a:r>
            <a:endParaRPr lang="ru-RU" sz="2400" dirty="0"/>
          </a:p>
          <a:p>
            <a:pPr lvl="0" algn="r"/>
            <a:r>
              <a:rPr lang="uk-UA" sz="2400" dirty="0"/>
              <a:t>Замінено вікна;</a:t>
            </a:r>
            <a:endParaRPr lang="ru-RU" sz="2400" dirty="0"/>
          </a:p>
          <a:p>
            <a:pPr lvl="0" algn="r"/>
            <a:r>
              <a:rPr lang="uk-UA" sz="2400" dirty="0"/>
              <a:t>Відремонтовано ГХВ (замінено труби холодного та гарячого водопостачання).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571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AppData\Local\Temp\Rar$DIa0.866\SAM_2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828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AppData\Local\Temp\Rar$DIa0.105\SAM_2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95567"/>
            <a:ext cx="3635896" cy="2517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AppData\Local\Temp\Rar$DIa0.721\SAM_2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517948"/>
            <a:ext cx="3168352" cy="2079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AppData\Local\Temp\Rar$DIa0.226\SAM_26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4464496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28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727848" y="1512370"/>
            <a:ext cx="729249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/>
            <a:r>
              <a:rPr lang="uk-UA" dirty="0"/>
              <a:t>Підсилено зовні та всередині бутовий фундамент будівлі;</a:t>
            </a:r>
            <a:endParaRPr lang="ru-RU" dirty="0"/>
          </a:p>
          <a:p>
            <a:pPr lvl="0" algn="r"/>
            <a:r>
              <a:rPr lang="uk-UA" dirty="0"/>
              <a:t>Відремонтовано 2 дитячі туалети ( ясла, молодша групи);</a:t>
            </a:r>
            <a:endParaRPr lang="ru-RU" dirty="0"/>
          </a:p>
          <a:p>
            <a:pPr lvl="0" algn="r"/>
            <a:r>
              <a:rPr lang="uk-UA" dirty="0"/>
              <a:t>Відремонтовано 2 спальні( ясла, молодша групи);</a:t>
            </a:r>
            <a:endParaRPr lang="ru-RU" dirty="0"/>
          </a:p>
          <a:p>
            <a:pPr lvl="0" algn="r"/>
            <a:r>
              <a:rPr lang="uk-UA" dirty="0"/>
              <a:t>Відремонтовано 2 групові кімнати ( ясла, молодша групи);</a:t>
            </a:r>
            <a:endParaRPr lang="ru-RU" dirty="0"/>
          </a:p>
          <a:p>
            <a:pPr lvl="0" algn="r"/>
            <a:r>
              <a:rPr lang="uk-UA" dirty="0"/>
              <a:t>Відремонтовано 2 роздягальні кімнати ( ясла, молодша групи);</a:t>
            </a:r>
            <a:endParaRPr lang="ru-RU" dirty="0"/>
          </a:p>
          <a:p>
            <a:pPr lvl="0" algn="r"/>
            <a:r>
              <a:rPr lang="uk-UA" dirty="0"/>
              <a:t>Замінено 14 міжкімнатних дверей;</a:t>
            </a:r>
            <a:endParaRPr lang="ru-RU" dirty="0"/>
          </a:p>
          <a:p>
            <a:pPr lvl="0" algn="r"/>
            <a:r>
              <a:rPr lang="uk-UA" dirty="0"/>
              <a:t>Замінено  35   радіаторів центрального опалення;</a:t>
            </a:r>
            <a:endParaRPr lang="ru-RU" dirty="0"/>
          </a:p>
          <a:p>
            <a:pPr lvl="0" algn="r"/>
            <a:r>
              <a:rPr lang="uk-UA" dirty="0"/>
              <a:t>Замінено захисні решітки на  радіаторах центрального опалення в спальних, групових та роздягальнях ( ясла, молодша групи);</a:t>
            </a:r>
            <a:endParaRPr lang="ru-RU" dirty="0"/>
          </a:p>
          <a:p>
            <a:pPr lvl="0" algn="r"/>
            <a:r>
              <a:rPr lang="uk-UA" dirty="0"/>
              <a:t>Відновлено покриття підлоги в:</a:t>
            </a:r>
            <a:endParaRPr lang="ru-RU" dirty="0"/>
          </a:p>
          <a:p>
            <a:pPr algn="r"/>
            <a:r>
              <a:rPr lang="uk-UA" dirty="0"/>
              <a:t>                  спальні( ясла, молодша групи);</a:t>
            </a:r>
            <a:endParaRPr lang="ru-RU" dirty="0"/>
          </a:p>
          <a:p>
            <a:pPr algn="r"/>
            <a:r>
              <a:rPr lang="uk-UA" dirty="0"/>
              <a:t>	роздягальні( ясла, молодша групи);</a:t>
            </a:r>
            <a:endParaRPr lang="ru-RU" dirty="0"/>
          </a:p>
          <a:p>
            <a:pPr algn="r"/>
            <a:r>
              <a:rPr lang="ru-RU" dirty="0"/>
              <a:t>    	</a:t>
            </a:r>
            <a:r>
              <a:rPr lang="uk-UA" dirty="0"/>
              <a:t>групова кімната ( молодша група);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735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AppData\Local\Temp\Rar$DIa0.594\DSCN2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6" y="1916832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презентация. Ремонты. 27092016\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4149080"/>
            <a:ext cx="3707904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9128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kyiv_svyatoshynskyi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991544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444468" y="3128195"/>
            <a:ext cx="48442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 </a:t>
            </a:r>
            <a:r>
              <a:rPr lang="ru-RU" sz="2400" dirty="0" err="1"/>
              <a:t>З</a:t>
            </a:r>
            <a:r>
              <a:rPr lang="ru-RU" sz="2400" dirty="0" err="1" smtClean="0"/>
              <a:t>амінили</a:t>
            </a:r>
            <a:r>
              <a:rPr lang="ru-RU" sz="2400" dirty="0" smtClean="0"/>
              <a:t> </a:t>
            </a:r>
            <a:r>
              <a:rPr lang="ru-RU" sz="2400" dirty="0"/>
              <a:t>в </a:t>
            </a:r>
            <a:r>
              <a:rPr lang="ru-RU" sz="2400" dirty="0" err="1"/>
              <a:t>закладі</a:t>
            </a:r>
            <a:r>
              <a:rPr lang="ru-RU" sz="2400" dirty="0"/>
              <a:t> 47 </a:t>
            </a:r>
            <a:r>
              <a:rPr lang="ru-RU" sz="2400" dirty="0" smtClean="0"/>
              <a:t>вікон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07568" y="26064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</a:t>
            </a:r>
            <a:r>
              <a:rPr lang="uk-UA" sz="40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ільний навчальний заклад № 819</a:t>
            </a:r>
            <a:endParaRPr lang="uk-UA" sz="4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AppData\Local\Temp\Rar$DIa0.390\SAM_0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92" y="1906938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AppData\Local\Temp\Rar$DIa0.845\SAM_07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2754306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316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17271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usinessProjectPlan_TP103417270.potx" id="{550E9860-DDBE-4F32-8C91-BD68422380AD}" vid="{EA8D2149-94F0-4A92-B33E-5821C3BFA23D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nded_Design_Blue">
    <a:dk1>
      <a:srgbClr val="404040"/>
    </a:dk1>
    <a:lt1>
      <a:sysClr val="window" lastClr="FFFFFF"/>
    </a:lt1>
    <a:dk2>
      <a:srgbClr val="263050"/>
    </a:dk2>
    <a:lt2>
      <a:srgbClr val="E5E8E8"/>
    </a:lt2>
    <a:accent1>
      <a:srgbClr val="77B142"/>
    </a:accent1>
    <a:accent2>
      <a:srgbClr val="E3C01E"/>
    </a:accent2>
    <a:accent3>
      <a:srgbClr val="0070C0"/>
    </a:accent3>
    <a:accent4>
      <a:srgbClr val="7556A4"/>
    </a:accent4>
    <a:accent5>
      <a:srgbClr val="F08F1E"/>
    </a:accent5>
    <a:accent6>
      <a:srgbClr val="CB3E3A"/>
    </a:accent6>
    <a:hlink>
      <a:srgbClr val="0070C0"/>
    </a:hlink>
    <a:folHlink>
      <a:srgbClr val="7556A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915</Words>
  <Application>Microsoft Office PowerPoint</Application>
  <PresentationFormat>Произвольный</PresentationFormat>
  <Paragraphs>161</Paragraphs>
  <Slides>52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TS103417271</vt:lpstr>
      <vt:lpstr>Будівельно-ремонтні роботи Програми економічного та соціального розвитку на 2016 рік «ОСВІТА» (станом на 26.09.2016 р)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Освітні курси “Success of future”</dc:title>
  <dc:creator/>
  <cp:lastModifiedBy/>
  <cp:revision>14</cp:revision>
  <dcterms:created xsi:type="dcterms:W3CDTF">2013-11-16T11:05:34Z</dcterms:created>
  <dcterms:modified xsi:type="dcterms:W3CDTF">2016-10-03T09:24:33Z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TC034172719991</vt:lpwstr>
  </property>
</Properties>
</file>