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5" r:id="rId2"/>
    <p:sldId id="390" r:id="rId3"/>
    <p:sldId id="378" r:id="rId4"/>
    <p:sldId id="391" r:id="rId5"/>
    <p:sldId id="443" r:id="rId6"/>
    <p:sldId id="444" r:id="rId7"/>
    <p:sldId id="445" r:id="rId8"/>
    <p:sldId id="393" r:id="rId9"/>
    <p:sldId id="389" r:id="rId10"/>
    <p:sldId id="415" r:id="rId11"/>
    <p:sldId id="423" r:id="rId12"/>
    <p:sldId id="441" r:id="rId13"/>
    <p:sldId id="424" r:id="rId14"/>
    <p:sldId id="417" r:id="rId15"/>
    <p:sldId id="416" r:id="rId16"/>
    <p:sldId id="426" r:id="rId17"/>
    <p:sldId id="427" r:id="rId18"/>
    <p:sldId id="430" r:id="rId19"/>
    <p:sldId id="431" r:id="rId20"/>
    <p:sldId id="432" r:id="rId21"/>
    <p:sldId id="437" r:id="rId22"/>
    <p:sldId id="338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2B08"/>
    <a:srgbClr val="2808E6"/>
    <a:srgbClr val="35C98D"/>
    <a:srgbClr val="A6D4F4"/>
    <a:srgbClr val="BD2B03"/>
    <a:srgbClr val="393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0" autoAdjust="0"/>
    <p:restoredTop sz="93051" autoAdjust="0"/>
  </p:normalViewPr>
  <p:slideViewPr>
    <p:cSldViewPr>
      <p:cViewPr>
        <p:scale>
          <a:sx n="66" d="100"/>
          <a:sy n="66" d="100"/>
        </p:scale>
        <p:origin x="-684" y="-156"/>
      </p:cViewPr>
      <p:guideLst>
        <p:guide orient="horz" pos="2160"/>
        <p:guide pos="3840"/>
        <p:guide pos="6816"/>
        <p:guide pos="816"/>
      </p:guideLst>
    </p:cSldViewPr>
  </p:slideViewPr>
  <p:outlineViewPr>
    <p:cViewPr>
      <p:scale>
        <a:sx n="33" d="100"/>
        <a:sy n="33" d="100"/>
      </p:scale>
      <p:origin x="0" y="319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B771EB-9BB1-4FD8-AED3-4FA6EBDE430F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600498-F853-4C3B-82C7-2CE8B4C943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02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6749AC-8C3D-40FC-8944-EECDA91DEA4D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7D1E32-4698-4810-8454-B46104116E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666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7D1E32-4698-4810-8454-B46104116EE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solidFill>
                <a:srgbClr val="363D3D"/>
              </a:solidFill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DEEEDA-0545-4E80-BA4B-1B0E58A8052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0" y="4724400"/>
            <a:ext cx="12188825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036D134-41F6-4B2F-900C-27D5BC8FAB4B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E3DAFE0-50C5-4DBA-BE4A-BDABF38B3B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ABCB3-4853-402F-B8B8-7F887EF3ED48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3E4CC-B482-4D1E-9491-03BA8A32EC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459ED-5C25-45BD-BB2F-190EC72BE601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389C0-5C20-4713-89A7-16E0F7FAC7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524E5-B932-4459-93E3-0E830472C215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101FE-4002-4455-AA79-282390B1EE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38D5B-DF24-4E1D-8322-DEE8B0E89B4F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0C93-476E-41C4-9949-D8B264219A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61862-B528-49A0-9B8A-D094AA93E697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439F4-33E5-4CF8-93BB-A1155A8AEC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5" name="Прямоугольник 7"/>
          <p:cNvSpPr/>
          <p:nvPr/>
        </p:nvSpPr>
        <p:spPr bwMode="white">
          <a:xfrm>
            <a:off x="0" y="411163"/>
            <a:ext cx="12188825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>
            <a:normAutofit/>
          </a:bodyPr>
          <a:lstStyle>
            <a:lvl1pPr algn="ctr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D241-0449-4D94-9E6A-8AF015BB0D16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DDBD-E279-4025-A370-55483595E6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альтернативного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4029D1-B370-420C-8709-E3CCF36E04CC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6D183A3-8E27-4EB6-AF1E-832B6BC870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FA984-9BFB-4CE3-AF37-035AEA0FA2D7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0C9F2-B51F-4A34-AE46-453DF23512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3540A-C805-4779-AA37-2A00A7E21F2E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CDA5E-3E3F-4F1A-99DB-60F6E1FC7E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B8A1F-9DAE-4304-A5F7-4922B5781F69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CF0E0-0AD8-4122-8BE4-3E4E87B781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EF21B1C-C9D7-4EE6-9901-0EDDD7A696EB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181D31-2EB9-4EA6-B443-A69F1EADBE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85000-8D82-48D2-BC4B-7F982283AD62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E9CB3-59DF-4269-9014-908ABA175A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588" y="6583363"/>
            <a:ext cx="12188825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1341438" y="466725"/>
            <a:ext cx="9509125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438" y="1901825"/>
            <a:ext cx="9509125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Шестая</a:t>
            </a:r>
          </a:p>
          <a:p>
            <a:pPr lvl="6"/>
            <a:r>
              <a:rPr lang="ru-RU" dirty="0" smtClean="0"/>
              <a:t>Седьмая</a:t>
            </a:r>
          </a:p>
          <a:p>
            <a:pPr lvl="7"/>
            <a:r>
              <a:rPr lang="ru-RU" dirty="0" smtClean="0"/>
              <a:t>Восьмая</a:t>
            </a:r>
          </a:p>
          <a:p>
            <a:pPr lvl="8"/>
            <a:r>
              <a:rPr lang="ru-RU" dirty="0" smtClean="0"/>
              <a:t>Девятая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B1B9B3BB-26FD-4316-B16F-9431C07E8A28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438" y="6602413"/>
            <a:ext cx="7159625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cap="all" baseline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2413"/>
            <a:ext cx="639763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0C297D3C-86AC-4E6D-80BE-CD1F2E583A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5" r:id="rId2"/>
    <p:sldLayoutId id="2147483664" r:id="rId3"/>
    <p:sldLayoutId id="2147483665" r:id="rId4"/>
    <p:sldLayoutId id="2147483656" r:id="rId5"/>
    <p:sldLayoutId id="2147483657" r:id="rId6"/>
    <p:sldLayoutId id="2147483658" r:id="rId7"/>
    <p:sldLayoutId id="2147483666" r:id="rId8"/>
    <p:sldLayoutId id="2147483659" r:id="rId9"/>
    <p:sldLayoutId id="2147483667" r:id="rId10"/>
    <p:sldLayoutId id="2147483668" r:id="rId11"/>
    <p:sldLayoutId id="2147483660" r:id="rId12"/>
    <p:sldLayoutId id="2147483661" r:id="rId13"/>
    <p:sldLayoutId id="2147483662" r:id="rId14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3400" kern="1200">
          <a:solidFill>
            <a:srgbClr val="1D24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3400">
          <a:solidFill>
            <a:srgbClr val="1D243C"/>
          </a:solidFill>
          <a:latin typeface="Corbe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3400">
          <a:solidFill>
            <a:srgbClr val="1D243C"/>
          </a:solidFill>
          <a:latin typeface="Corbe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3400">
          <a:solidFill>
            <a:srgbClr val="1D243C"/>
          </a:solidFill>
          <a:latin typeface="Corbe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3400">
          <a:solidFill>
            <a:srgbClr val="1D243C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>
          <a:xfrm>
            <a:off x="22696" y="4221088"/>
            <a:ext cx="12025336" cy="2214578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Будівельно-ремонтні роботи Програми економічного та соціального розвитку станом </a:t>
            </a:r>
            <a:r>
              <a:rPr lang="uk-UA" sz="3200" b="1" smtClean="0"/>
              <a:t>на 11.11.2016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>«ОСВІТА»</a:t>
            </a:r>
            <a:endParaRPr lang="uk-UA" sz="3200" dirty="0"/>
          </a:p>
        </p:txBody>
      </p:sp>
      <p:pic>
        <p:nvPicPr>
          <p:cNvPr id="18435" name="Picture 6" descr="kyiv_svyatoshynskyi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7054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yiv_svyatoshynskyi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991544" cy="191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176120" y="2943529"/>
            <a:ext cx="48442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/>
            <a:r>
              <a:rPr lang="ru-RU" sz="2400" dirty="0"/>
              <a:t>Ремонт </a:t>
            </a:r>
            <a:r>
              <a:rPr lang="ru-RU" sz="2400" dirty="0" smtClean="0"/>
              <a:t>спортивного залу, </a:t>
            </a:r>
            <a:r>
              <a:rPr lang="ru-RU" sz="2400" dirty="0" err="1" smtClean="0"/>
              <a:t>туалетних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кімнат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07568" y="260648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4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Середня загальноосвітня школа № 13</a:t>
            </a:r>
            <a:endParaRPr lang="uk-UA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AppData\Local\Temp\Rar$DIa0.920\20161110_1239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114800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AppData\Local\Temp\Rar$DIa0.683\20161024_1540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1152128"/>
            <a:ext cx="3137520" cy="52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390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yiv_svyatoshynskyi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991544" cy="191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176120" y="1650869"/>
            <a:ext cx="48442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400" dirty="0"/>
              <a:t>Оброблено протипожежною сумішшю дерев’яні конструкції горища основної будівлі </a:t>
            </a:r>
            <a:r>
              <a:rPr lang="uk-UA" sz="2400" dirty="0" smtClean="0"/>
              <a:t>школи;</a:t>
            </a:r>
          </a:p>
          <a:p>
            <a:r>
              <a:rPr lang="uk-UA" sz="2400" dirty="0" smtClean="0"/>
              <a:t>Ремонт спортивного класу;</a:t>
            </a:r>
          </a:p>
          <a:p>
            <a:r>
              <a:rPr lang="uk-UA" sz="2400" dirty="0" smtClean="0"/>
              <a:t>Технологічно обладнано їдальню;</a:t>
            </a:r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07568" y="260648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4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Спеціалізована школа № 40</a:t>
            </a:r>
            <a:endParaRPr lang="uk-UA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SCI02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916832"/>
            <a:ext cx="4182592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IMG_20161110_1417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60" y="970405"/>
            <a:ext cx="3626146" cy="2609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IMG_20161110_1415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57"/>
          <a:stretch>
            <a:fillRect/>
          </a:stretch>
        </p:blipFill>
        <p:spPr bwMode="auto">
          <a:xfrm>
            <a:off x="4071091" y="3307714"/>
            <a:ext cx="1581150" cy="2247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IMG_20161110_1416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5" b="-7364"/>
          <a:stretch>
            <a:fillRect/>
          </a:stretch>
        </p:blipFill>
        <p:spPr bwMode="auto">
          <a:xfrm>
            <a:off x="1487488" y="4077072"/>
            <a:ext cx="1838325" cy="2419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3019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yiv_svyatoshynskyi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991544" cy="191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07568" y="260648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4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Спеціалізована школа № 96</a:t>
            </a:r>
            <a:endParaRPr lang="uk-UA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16080" y="1268760"/>
            <a:ext cx="5375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Ведуться</a:t>
            </a:r>
            <a:r>
              <a:rPr lang="ru-RU" sz="2000" b="1" dirty="0"/>
              <a:t> </a:t>
            </a:r>
            <a:r>
              <a:rPr lang="ru-RU" sz="2000" b="1" dirty="0" err="1"/>
              <a:t>роботи</a:t>
            </a:r>
            <a:r>
              <a:rPr lang="ru-RU" sz="2000" b="1" dirty="0"/>
              <a:t> по </a:t>
            </a:r>
            <a:r>
              <a:rPr lang="ru-RU" sz="2000" b="1" dirty="0" err="1"/>
              <a:t>встановленню</a:t>
            </a:r>
            <a:r>
              <a:rPr lang="ru-RU" sz="2000" b="1" dirty="0"/>
              <a:t> </a:t>
            </a:r>
            <a:r>
              <a:rPr lang="ru-RU" sz="2000" b="1" dirty="0" err="1" smtClean="0"/>
              <a:t>вікон</a:t>
            </a:r>
            <a:r>
              <a:rPr lang="ru-RU" sz="2000" b="1" dirty="0" smtClean="0"/>
              <a:t>;</a:t>
            </a:r>
          </a:p>
          <a:p>
            <a:r>
              <a:rPr lang="uk-UA" sz="2000" b="1" dirty="0" smtClean="0"/>
              <a:t>Завершено ремонт 5 туалетних кімнат;</a:t>
            </a:r>
          </a:p>
          <a:p>
            <a:endParaRPr lang="ru-RU" sz="2000" dirty="0"/>
          </a:p>
        </p:txBody>
      </p:sp>
      <p:pic>
        <p:nvPicPr>
          <p:cNvPr id="11" name="Рисунок 10" descr="C:\Documents and Settings\User\Рабочий стол\Ремонт 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336" y="1993174"/>
            <a:ext cx="4680520" cy="2731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Documents and Settings\User\Рабочий стол\Ремонт 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543501" y="2668592"/>
            <a:ext cx="4257125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0667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yiv_svyatoshynskyi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991544" cy="191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176120" y="2943528"/>
            <a:ext cx="48442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/>
            <a:r>
              <a:rPr lang="ru-RU" sz="2400" dirty="0" err="1" smtClean="0"/>
              <a:t>Замінено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вікна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двері</a:t>
            </a:r>
            <a:r>
              <a:rPr lang="ru-RU" sz="2400" dirty="0" smtClean="0"/>
              <a:t> </a:t>
            </a:r>
            <a:r>
              <a:rPr lang="ru-RU" sz="2400" dirty="0" err="1" smtClean="0"/>
              <a:t>вхідної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металопластикові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07568" y="260648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4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Середня загальноосвітня школа № 222</a:t>
            </a:r>
            <a:endParaRPr lang="uk-UA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AppData\Local\Temp\Rar$DIa0.697\IMG_1009_вхi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60848"/>
            <a:ext cx="3789040" cy="378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AppData\Local\Temp\Rar$DIa0.201\IMG_1007_спортза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212478"/>
            <a:ext cx="4293096" cy="4293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907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yiv_svyatoshynskyi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991544" cy="191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176120" y="1412776"/>
            <a:ext cx="48442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/>
            <a:r>
              <a:rPr lang="uk-UA" sz="2400" dirty="0" smtClean="0"/>
              <a:t>Ремонт спортивної зали, </a:t>
            </a:r>
            <a:r>
              <a:rPr lang="uk-UA" sz="2400" dirty="0" err="1" smtClean="0"/>
              <a:t>утпелення</a:t>
            </a:r>
            <a:r>
              <a:rPr lang="uk-UA" sz="2400" dirty="0" smtClean="0"/>
              <a:t> фасаду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07568" y="260648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4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Ліцею «</a:t>
            </a:r>
            <a:r>
              <a:rPr lang="uk-UA" sz="4000" b="1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</a:t>
            </a:r>
            <a:r>
              <a:rPr lang="uk-UA" sz="4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№ 198</a:t>
            </a:r>
            <a:endParaRPr lang="uk-UA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AppData\Local\Temp\Rar$DIa0.648\DSC_0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266852"/>
            <a:ext cx="4608512" cy="357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AppData\Local\Temp\Rar$DIa0.215\DSC_01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2266852"/>
            <a:ext cx="5719564" cy="3813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608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yiv_svyatoshynskyi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991544" cy="191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824192" y="4869160"/>
            <a:ext cx="31880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uk-UA" sz="2400" dirty="0" smtClean="0"/>
              <a:t>Проводиться ремонт та утеплення фасаду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07568" y="260648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Гімназія «Академія»</a:t>
            </a:r>
          </a:p>
        </p:txBody>
      </p:sp>
      <p:pic>
        <p:nvPicPr>
          <p:cNvPr id="9218" name="Picture 2" descr="C:\Users\user\Desktop\Бюджетні кошти\ЗНЗ\Академ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000064"/>
            <a:ext cx="5143500" cy="5277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29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yiv_svyatoshynskyi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991544" cy="191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976320" y="2160732"/>
            <a:ext cx="31880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400" b="1" dirty="0"/>
              <a:t>Заміна вікон </a:t>
            </a:r>
            <a:r>
              <a:rPr lang="uk-UA" sz="2400" b="1" dirty="0" smtClean="0"/>
              <a:t>Утеплення фасаду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07568" y="260648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Спеціалізована школа № 254</a:t>
            </a:r>
          </a:p>
        </p:txBody>
      </p:sp>
      <p:pic>
        <p:nvPicPr>
          <p:cNvPr id="10242" name="Picture 2" descr="C:\Users\user\AppData\Local\Temp\Rar$DIa0.544\DSCN04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1124744"/>
            <a:ext cx="7344816" cy="5554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218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yiv_svyatoshynskyi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991544" cy="191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290274" y="3068960"/>
            <a:ext cx="48442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/>
            <a:r>
              <a:rPr lang="uk-UA" sz="2400" dirty="0" smtClean="0"/>
              <a:t>Ремонт та утеплення фасаду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07568" y="260648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4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Середня загальноосвітня школа № 297</a:t>
            </a:r>
            <a:endParaRPr lang="uk-UA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AppData\Local\Temp\Rar$DIa0.496\IMG_59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059107"/>
            <a:ext cx="7128792" cy="4322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968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yiv_svyatoshynskyi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991544" cy="191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176120" y="755412"/>
            <a:ext cx="48442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err="1" smtClean="0"/>
              <a:t>Заміна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вікон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металопластикові</a:t>
            </a:r>
            <a:r>
              <a:rPr lang="ru-RU" sz="2400" dirty="0" smtClean="0"/>
              <a:t>;</a:t>
            </a:r>
          </a:p>
          <a:p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07568" y="260648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4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Київська гімназія № 287</a:t>
            </a:r>
            <a:endParaRPr lang="uk-UA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user\AppData\Local\Temp\Rar$DIa0.316\IMG_4217_1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8" y="2138680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AppData\Local\Temp\Rar$DIa0.408\IMG_4225_1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548" y="1772816"/>
            <a:ext cx="7020272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9099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yiv_svyatoshynskyi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991544" cy="191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248128" y="3603788"/>
            <a:ext cx="484422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000" dirty="0" err="1"/>
              <a:t>Замінено</a:t>
            </a:r>
            <a:r>
              <a:rPr lang="ru-RU" sz="2000" dirty="0"/>
              <a:t> </a:t>
            </a:r>
            <a:r>
              <a:rPr lang="ru-RU" sz="2000" dirty="0" err="1"/>
              <a:t>вікна</a:t>
            </a:r>
            <a:r>
              <a:rPr lang="ru-RU" sz="2000" dirty="0"/>
              <a:t> на </a:t>
            </a:r>
            <a:r>
              <a:rPr lang="ru-RU" sz="2000" dirty="0" err="1"/>
              <a:t>металопластикові</a:t>
            </a:r>
            <a:r>
              <a:rPr lang="ru-RU" sz="2000" dirty="0"/>
              <a:t> у 9-ти </a:t>
            </a:r>
            <a:r>
              <a:rPr lang="ru-RU" sz="2000" dirty="0" err="1"/>
              <a:t>навчальних</a:t>
            </a:r>
            <a:r>
              <a:rPr lang="ru-RU" sz="2000" dirty="0"/>
              <a:t> </a:t>
            </a:r>
            <a:r>
              <a:rPr lang="ru-RU" sz="2000" dirty="0" err="1" smtClean="0"/>
              <a:t>кабінетах</a:t>
            </a:r>
            <a:r>
              <a:rPr lang="ru-RU" sz="2000" dirty="0" smtClean="0"/>
              <a:t>;</a:t>
            </a:r>
          </a:p>
          <a:p>
            <a:pPr lvl="0" algn="ctr"/>
            <a:r>
              <a:rPr lang="ru-RU" sz="2000" dirty="0" err="1"/>
              <a:t>Придбано</a:t>
            </a:r>
            <a:r>
              <a:rPr lang="ru-RU" sz="2000" dirty="0"/>
              <a:t> для </a:t>
            </a:r>
            <a:r>
              <a:rPr lang="ru-RU" sz="2000" dirty="0" err="1"/>
              <a:t>шкільної</a:t>
            </a:r>
            <a:r>
              <a:rPr lang="ru-RU" sz="2000" dirty="0"/>
              <a:t>   </a:t>
            </a:r>
            <a:r>
              <a:rPr lang="ru-RU" sz="2000" dirty="0" err="1"/>
              <a:t>ідальні</a:t>
            </a:r>
            <a:r>
              <a:rPr lang="ru-RU" sz="2000" dirty="0"/>
              <a:t>:</a:t>
            </a:r>
          </a:p>
          <a:p>
            <a:pPr lvl="0" algn="ctr"/>
            <a:r>
              <a:rPr lang="ru-RU" sz="2000" dirty="0" err="1"/>
              <a:t>посудомийну</a:t>
            </a:r>
            <a:r>
              <a:rPr lang="ru-RU" sz="2000" dirty="0"/>
              <a:t> </a:t>
            </a:r>
            <a:r>
              <a:rPr lang="ru-RU" sz="2000" dirty="0" smtClean="0"/>
              <a:t>машину;</a:t>
            </a:r>
          </a:p>
          <a:p>
            <a:pPr algn="ctr"/>
            <a:r>
              <a:rPr lang="ru-RU" sz="2000" dirty="0" err="1" smtClean="0"/>
              <a:t>Картоплечистку</a:t>
            </a:r>
            <a:r>
              <a:rPr lang="ru-RU" sz="2000" dirty="0" smtClean="0"/>
              <a:t>;</a:t>
            </a:r>
          </a:p>
          <a:p>
            <a:endParaRPr lang="ru-RU" sz="2000" dirty="0" smtClean="0"/>
          </a:p>
          <a:p>
            <a:endParaRPr lang="ru-RU" sz="2000" dirty="0"/>
          </a:p>
          <a:p>
            <a:pPr lvl="0"/>
            <a:endParaRPr lang="ru-RU" sz="2000" dirty="0"/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pPr lvl="0"/>
            <a:endParaRPr lang="ru-RU" sz="2000" dirty="0" smtClean="0"/>
          </a:p>
          <a:p>
            <a:pPr lvl="0"/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07568" y="260648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4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Спеціалізована школа № 317</a:t>
            </a:r>
            <a:endParaRPr lang="uk-UA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F:\DCIM\100OLYMP\P10103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422379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F:\DCIM\100OLYMP\P10104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2438" y="968534"/>
            <a:ext cx="3333750" cy="249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F:\DCIM\100OLYMP\P10104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3637" y="3467894"/>
            <a:ext cx="2536880" cy="251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23839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495600" y="1412776"/>
            <a:ext cx="120253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3400">
                <a:solidFill>
                  <a:srgbClr val="1D243C"/>
                </a:solidFill>
                <a:latin typeface="Corbe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3400">
                <a:solidFill>
                  <a:srgbClr val="1D243C"/>
                </a:solidFill>
                <a:latin typeface="Corbe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3400">
                <a:solidFill>
                  <a:srgbClr val="1D243C"/>
                </a:solidFill>
                <a:latin typeface="Corbe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3400">
                <a:solidFill>
                  <a:srgbClr val="1D243C"/>
                </a:solidFill>
                <a:latin typeface="Corbe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</a:defRPr>
            </a:lvl9pPr>
          </a:lstStyle>
          <a:p>
            <a:r>
              <a:rPr lang="uk-UA" sz="9600" b="1" i="1" dirty="0" smtClean="0"/>
              <a:t>Дошкільна</a:t>
            </a:r>
          </a:p>
          <a:p>
            <a:r>
              <a:rPr lang="uk-UA" sz="9600" b="1" i="1" dirty="0" smtClean="0"/>
              <a:t>освіта</a:t>
            </a:r>
          </a:p>
        </p:txBody>
      </p:sp>
    </p:spTree>
    <p:extLst>
      <p:ext uri="{BB962C8B-B14F-4D97-AF65-F5344CB8AC3E}">
        <p14:creationId xmlns:p14="http://schemas.microsoft.com/office/powerpoint/2010/main" val="789217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yiv_svyatoshynskyi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991544" cy="191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23992" y="3496939"/>
            <a:ext cx="6048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/>
            <a:r>
              <a:rPr lang="uk-UA" sz="2400" dirty="0" smtClean="0"/>
              <a:t>Заміна вікон на металопластикові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07568" y="260648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/>
              <a:t>Середня загальноосвітня школа № </a:t>
            </a:r>
            <a:r>
              <a:rPr lang="uk-UA" sz="4000" dirty="0" smtClean="0"/>
              <a:t>206</a:t>
            </a:r>
            <a:endParaRPr lang="ru-RU" sz="4000" dirty="0"/>
          </a:p>
        </p:txBody>
      </p:sp>
      <p:pic>
        <p:nvPicPr>
          <p:cNvPr id="13318" name="Picture 6" descr="C:\Users\user\Downloads\Кабінет англійської мов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047240"/>
            <a:ext cx="5202718" cy="3902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878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yiv_svyatoshynskyi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991544" cy="191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07568" y="260648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4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Спеціалізована школа № 196</a:t>
            </a:r>
            <a:endParaRPr lang="uk-UA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16080" y="1700808"/>
            <a:ext cx="5375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err="1" smtClean="0"/>
              <a:t>Замінено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вікна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металопластикові</a:t>
            </a:r>
            <a:endParaRPr lang="ru-RU" sz="2000" dirty="0"/>
          </a:p>
        </p:txBody>
      </p:sp>
      <p:pic>
        <p:nvPicPr>
          <p:cNvPr id="14338" name="Picture 2" descr="C:\Users\user\AppData\Local\Temp\Rar$DIa0.125\DSC01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" y="2112863"/>
            <a:ext cx="5800080" cy="3864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AppData\Local\Temp\Rar$DIa0.376\DSC01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2420888"/>
            <a:ext cx="6376955" cy="4248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7264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04528" y="2708920"/>
            <a:ext cx="9144000" cy="1143000"/>
          </a:xfrm>
        </p:spPr>
        <p:txBody>
          <a:bodyPr>
            <a:noAutofit/>
          </a:bodyPr>
          <a:lstStyle/>
          <a:p>
            <a:r>
              <a:rPr lang="uk-UA" sz="8000" b="1" i="1" dirty="0" smtClean="0"/>
              <a:t>Дякую за увагу!</a:t>
            </a:r>
            <a:endParaRPr lang="uk-UA" sz="8000" b="1" i="1" dirty="0"/>
          </a:p>
        </p:txBody>
      </p:sp>
      <p:pic>
        <p:nvPicPr>
          <p:cNvPr id="19459" name="Picture 5" descr="kyiv_svyatoshynskyi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88" y="260350"/>
            <a:ext cx="1693862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yiv_svyatoshynskyi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991544" cy="191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248128" y="1780074"/>
            <a:ext cx="48442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2400" dirty="0" smtClean="0"/>
              <a:t>Проведено </a:t>
            </a:r>
          </a:p>
          <a:p>
            <a:pPr algn="r"/>
            <a:r>
              <a:rPr lang="ru-RU" sz="2400" dirty="0" err="1" smtClean="0"/>
              <a:t>капітальний</a:t>
            </a:r>
            <a:r>
              <a:rPr lang="ru-RU" sz="2400" dirty="0" smtClean="0"/>
              <a:t> </a:t>
            </a:r>
          </a:p>
          <a:p>
            <a:pPr algn="r"/>
            <a:r>
              <a:rPr lang="ru-RU" sz="2400" dirty="0" smtClean="0"/>
              <a:t>ремонт </a:t>
            </a:r>
            <a:r>
              <a:rPr lang="ru-RU" sz="2400" dirty="0" err="1" smtClean="0"/>
              <a:t>інженерних</a:t>
            </a:r>
            <a:r>
              <a:rPr lang="ru-RU" sz="2400" dirty="0" smtClean="0"/>
              <a:t> </a:t>
            </a:r>
          </a:p>
          <a:p>
            <a:pPr algn="r"/>
            <a:r>
              <a:rPr lang="ru-RU" sz="2400" dirty="0" smtClean="0"/>
              <a:t>мереж ЦО, ГВП, ХВП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07568" y="260648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000" b="1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</a:t>
            </a:r>
            <a:r>
              <a:rPr lang="uk-UA" sz="4000" b="1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ільний</a:t>
            </a:r>
            <a:r>
              <a:rPr lang="uk-UA" sz="4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навчальний заклад № 218</a:t>
            </a:r>
            <a:endParaRPr lang="uk-UA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Бюджетні кошти\ДНЗ\218 Капітальний ремонт інженерних мереж ХВП, ГВП, ЦО)\IMG_20161110_123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117" y="1556792"/>
            <a:ext cx="5724128" cy="4293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Бюджетні кошти\ДНЗ\218 Капітальний ремонт інженерних мереж ХВП, ГВП, ЦО)\IMG_20161110_1237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262515"/>
            <a:ext cx="5076056" cy="378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yiv_svyatoshynskyi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991544" cy="191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591944" y="296651"/>
            <a:ext cx="612068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800" dirty="0"/>
              <a:t> </a:t>
            </a:r>
            <a:endParaRPr lang="ru-RU" sz="2800" dirty="0"/>
          </a:p>
          <a:p>
            <a:pPr lvl="0" algn="r"/>
            <a:r>
              <a:rPr lang="uk-UA" sz="2800" dirty="0"/>
              <a:t>З</a:t>
            </a:r>
            <a:r>
              <a:rPr lang="uk-UA" sz="2800" dirty="0" smtClean="0"/>
              <a:t>амінено </a:t>
            </a:r>
            <a:r>
              <a:rPr lang="uk-UA" sz="2800" dirty="0"/>
              <a:t>47 вікон і 1 дверний блок на металопластикові в група № 1, № 2, № 3, № 4,  № 6, № 9 , № 11, № 12, № 13, № 14, в спортивному і музичному залах.</a:t>
            </a:r>
            <a:endParaRPr lang="ru-RU" sz="2800" dirty="0"/>
          </a:p>
          <a:p>
            <a:pPr lvl="0" algn="r"/>
            <a:r>
              <a:rPr lang="uk-UA" sz="2800" dirty="0"/>
              <a:t>Придбано  технологічне обладнання для харчоблоку:  </a:t>
            </a:r>
            <a:r>
              <a:rPr lang="uk-UA" sz="2800" dirty="0" err="1"/>
              <a:t>електрокотел</a:t>
            </a:r>
            <a:r>
              <a:rPr lang="uk-UA" sz="2800" dirty="0"/>
              <a:t>, </a:t>
            </a:r>
            <a:r>
              <a:rPr lang="uk-UA" sz="2800" dirty="0" err="1" smtClean="0"/>
              <a:t>електросковорода</a:t>
            </a:r>
            <a:r>
              <a:rPr lang="uk-UA" sz="2800" dirty="0"/>
              <a:t>, електронні ваги,машина для переробки </a:t>
            </a:r>
            <a:r>
              <a:rPr lang="uk-UA" sz="2800" dirty="0" smtClean="0"/>
              <a:t>овочів  </a:t>
            </a:r>
            <a:r>
              <a:rPr lang="uk-UA" sz="2800" dirty="0"/>
              <a:t>(картоплем’ялка).</a:t>
            </a:r>
            <a:endParaRPr lang="ru-RU" sz="2800" dirty="0"/>
          </a:p>
          <a:p>
            <a:pPr lvl="0" algn="r"/>
            <a:r>
              <a:rPr lang="uk-UA" sz="2800" dirty="0"/>
              <a:t>Все обладнання установлено і в робочому стані.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07568" y="-99392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000" b="1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</a:t>
            </a:r>
            <a:r>
              <a:rPr lang="uk-UA" sz="4000" b="1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ільний</a:t>
            </a:r>
            <a:r>
              <a:rPr lang="uk-UA" sz="4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навчальний заклад № 200</a:t>
            </a:r>
            <a:endParaRPr lang="uk-UA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__plpcte_target" descr="https://i.mycdn.me/image?t=3&amp;bid=848649484884&amp;id=848649484884&amp;plc=WEB&amp;tkn=*U5WLla0N5cVg5xFxUmQMpeIPFJ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32702"/>
            <a:ext cx="2640330" cy="3544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__plpcte_target" descr="https://i.mycdn.me/image?t=3&amp;bid=848649489236&amp;id=848649489236&amp;plc=WEB&amp;tkn=*F7bteDNWdYY3GFj1KpvLq7986u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0330" y="476672"/>
            <a:ext cx="2607310" cy="350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__plpcte_target" descr="https://i.mycdn.me/image?t=3&amp;bid=848649507668&amp;id=848649507668&amp;plc=WEB&amp;tkn=*Gfu7eUpIfPj9lzJOOf7OIwfbG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4844" y="3976792"/>
            <a:ext cx="3081116" cy="233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18468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yiv_svyatoshynskyi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991544" cy="191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399083" y="5705989"/>
            <a:ext cx="26119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/>
            <a:r>
              <a:rPr lang="uk-UA" sz="2400" dirty="0" smtClean="0"/>
              <a:t>Проводиться </a:t>
            </a:r>
          </a:p>
          <a:p>
            <a:pPr lvl="0" algn="r"/>
            <a:r>
              <a:rPr lang="uk-UA" sz="2400" dirty="0" smtClean="0"/>
              <a:t>ремонт фасаду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07568" y="260648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</a:t>
            </a:r>
            <a:r>
              <a:rPr lang="uk-UA" sz="4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ільний навчальний заклад № 615</a:t>
            </a:r>
            <a:endParaRPr lang="uk-UA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Бюджетні кошти\ДНЗ\днз 615\IMG_20161110_133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967685"/>
            <a:ext cx="6076879" cy="4557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Бюджетні кошти\ДНЗ\днз 615\IMG_20161110_1334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443" y="1052853"/>
            <a:ext cx="6204181" cy="4653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930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yiv_svyatoshynskyi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991544" cy="191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347780" y="995816"/>
            <a:ext cx="48442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/>
            <a:r>
              <a:rPr lang="ru-RU" sz="2400" dirty="0" smtClean="0"/>
              <a:t>Ремонт та </a:t>
            </a:r>
            <a:r>
              <a:rPr lang="ru-RU" sz="2400" dirty="0" err="1" smtClean="0"/>
              <a:t>утеплення</a:t>
            </a:r>
            <a:r>
              <a:rPr lang="ru-RU" sz="2400" dirty="0" smtClean="0"/>
              <a:t> фасаду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07568" y="260648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</a:t>
            </a:r>
            <a:r>
              <a:rPr lang="uk-UA" sz="4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ільний навчальний заклад № 85</a:t>
            </a:r>
            <a:endParaRPr lang="uk-UA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Бюджетні кошти\ДНЗ\ДНЗ №85, фото-звіт та види виконаних робіт за бюджетні кошти\20161110_1454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2060848"/>
            <a:ext cx="3960440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Бюджетні кошти\ДНЗ\ДНЗ №85, фото-звіт та види виконаних робіт за бюджетні кошти\20161110_1454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1844824"/>
            <a:ext cx="6108171" cy="4581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6177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yiv_svyatoshynskyi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991544" cy="191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347780" y="1340768"/>
            <a:ext cx="48442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uk-UA" sz="2400" b="1" dirty="0" smtClean="0"/>
              <a:t>Виконано:</a:t>
            </a:r>
            <a:br>
              <a:rPr lang="uk-UA" sz="2400" b="1" dirty="0" smtClean="0"/>
            </a:br>
            <a:r>
              <a:rPr lang="uk-UA" sz="2400" b="1" dirty="0"/>
              <a:t>1. Капітальний ремонт пральні.</a:t>
            </a:r>
            <a:endParaRPr lang="ru-RU" sz="2400" b="1" dirty="0"/>
          </a:p>
          <a:p>
            <a:pPr algn="r"/>
            <a:r>
              <a:rPr lang="uk-UA" sz="2400" b="1" dirty="0"/>
              <a:t>2.Заміна ГВП, ХВП.</a:t>
            </a:r>
            <a:endParaRPr lang="ru-RU" sz="2400" b="1" dirty="0"/>
          </a:p>
          <a:p>
            <a:pPr algn="r"/>
            <a:r>
              <a:rPr lang="uk-UA" sz="2400" b="1" dirty="0"/>
              <a:t>3.Ремонт покрівлі.</a:t>
            </a:r>
            <a:endParaRPr lang="ru-RU" sz="2400" b="1" dirty="0"/>
          </a:p>
          <a:p>
            <a:pPr algn="r"/>
            <a:r>
              <a:rPr lang="uk-UA" sz="2400" b="1" dirty="0"/>
              <a:t> встановлено обладнання на груповому майданчику групи №11.</a:t>
            </a:r>
            <a:r>
              <a:rPr lang="ru-RU" sz="2400" b="1" dirty="0"/>
              <a:t> </a:t>
            </a:r>
          </a:p>
          <a:p>
            <a:pPr lvl="0" algn="r"/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07568" y="260648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</a:t>
            </a:r>
            <a:r>
              <a:rPr lang="uk-UA" sz="4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ільний навчальний заклад № 599</a:t>
            </a:r>
            <a:endParaRPr lang="uk-UA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:\Фото садок\Ремонт 2016\групи2,4,3,\SAM_33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52" y="2132856"/>
            <a:ext cx="3396605" cy="28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Documents and Settings\DNZ599\Мои документы\9ХВП,ГВП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0757" y="836712"/>
            <a:ext cx="3871155" cy="2950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:\Documents and Settings\DNZ599\Рабочий стол\РЕМОНТ\Криша\SAM_39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323" y="4723126"/>
            <a:ext cx="3469080" cy="1868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:\Фото садок\Ремонт 2016\групи2,4,3,\SAM_339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7191" y="3787599"/>
            <a:ext cx="3618285" cy="2608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12326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yiv_svyatoshynskyi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991544" cy="191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176120" y="5190291"/>
            <a:ext cx="48442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/>
            <a:r>
              <a:rPr lang="uk-UA" sz="2400" dirty="0" smtClean="0"/>
              <a:t>Ремонт та утеплення фасаду</a:t>
            </a:r>
            <a:br>
              <a:rPr lang="uk-UA" sz="2400" dirty="0" smtClean="0"/>
            </a:br>
            <a:r>
              <a:rPr lang="uk-UA" sz="2400" dirty="0" smtClean="0"/>
              <a:t>Заміна вікон на металопластикові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07568" y="260648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</a:t>
            </a:r>
            <a:r>
              <a:rPr lang="uk-UA" sz="4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ільний навчальний заклад № 785</a:t>
            </a:r>
            <a:endParaRPr lang="uk-UA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Бюджетні кошти\ДНЗ\ремонтні роботи ДНЗ 785\IMG_14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420888"/>
            <a:ext cx="4536504" cy="4077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Бюджетні кошти\ДНЗ\ремонтні роботи ДНЗ 785\IMG_14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958415"/>
            <a:ext cx="5628117" cy="422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6233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164882" y="2204864"/>
            <a:ext cx="120253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3400">
                <a:solidFill>
                  <a:srgbClr val="1D243C"/>
                </a:solidFill>
                <a:latin typeface="Corbe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3400">
                <a:solidFill>
                  <a:srgbClr val="1D243C"/>
                </a:solidFill>
                <a:latin typeface="Corbe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3400">
                <a:solidFill>
                  <a:srgbClr val="1D243C"/>
                </a:solidFill>
                <a:latin typeface="Corbe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3400">
                <a:solidFill>
                  <a:srgbClr val="1D243C"/>
                </a:solidFill>
                <a:latin typeface="Corbe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</a:defRPr>
            </a:lvl9pPr>
          </a:lstStyle>
          <a:p>
            <a:r>
              <a:rPr lang="uk-UA" sz="9600" b="1" i="1" dirty="0" smtClean="0"/>
              <a:t>Загальна </a:t>
            </a:r>
          </a:p>
          <a:p>
            <a:r>
              <a:rPr lang="uk-UA" sz="9600" b="1" i="1" dirty="0" smtClean="0"/>
              <a:t>середня </a:t>
            </a:r>
          </a:p>
          <a:p>
            <a:r>
              <a:rPr lang="uk-UA" sz="9600" b="1" i="1" dirty="0" smtClean="0"/>
              <a:t>освіта</a:t>
            </a:r>
          </a:p>
        </p:txBody>
      </p:sp>
    </p:spTree>
    <p:extLst>
      <p:ext uri="{BB962C8B-B14F-4D97-AF65-F5344CB8AC3E}">
        <p14:creationId xmlns:p14="http://schemas.microsoft.com/office/powerpoint/2010/main" val="3808535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17271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ProjectPlan_TP103417270.potx" id="{550E9860-DDBE-4F32-8C91-BD68422380AD}" vid="{EA8D2149-94F0-4A92-B33E-5821C3BFA23D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nded_Design_Blue">
    <a:dk1>
      <a:srgbClr val="404040"/>
    </a:dk1>
    <a:lt1>
      <a:sysClr val="window" lastClr="FFFFFF"/>
    </a:lt1>
    <a:dk2>
      <a:srgbClr val="263050"/>
    </a:dk2>
    <a:lt2>
      <a:srgbClr val="E5E8E8"/>
    </a:lt2>
    <a:accent1>
      <a:srgbClr val="77B142"/>
    </a:accent1>
    <a:accent2>
      <a:srgbClr val="E3C01E"/>
    </a:accent2>
    <a:accent3>
      <a:srgbClr val="0070C0"/>
    </a:accent3>
    <a:accent4>
      <a:srgbClr val="7556A4"/>
    </a:accent4>
    <a:accent5>
      <a:srgbClr val="F08F1E"/>
    </a:accent5>
    <a:accent6>
      <a:srgbClr val="CB3E3A"/>
    </a:accent6>
    <a:hlink>
      <a:srgbClr val="0070C0"/>
    </a:hlink>
    <a:folHlink>
      <a:srgbClr val="7556A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229</Words>
  <Application>Microsoft Office PowerPoint</Application>
  <PresentationFormat>Произвольный</PresentationFormat>
  <Paragraphs>67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TS103417271</vt:lpstr>
      <vt:lpstr>Будівельно-ремонтні роботи Програми економічного та соціального розвитку станом на 11.11.2016  «ОСВІТА»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Освітні курси “Success of future”</dc:title>
  <dc:creator/>
  <cp:lastModifiedBy/>
  <cp:revision>14</cp:revision>
  <dcterms:created xsi:type="dcterms:W3CDTF">2013-11-16T11:05:34Z</dcterms:created>
  <dcterms:modified xsi:type="dcterms:W3CDTF">2016-11-11T14:37:02Z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